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56" r:id="rId2"/>
    <p:sldId id="271" r:id="rId3"/>
    <p:sldId id="601" r:id="rId4"/>
    <p:sldId id="524" r:id="rId5"/>
    <p:sldId id="602" r:id="rId6"/>
    <p:sldId id="595" r:id="rId7"/>
    <p:sldId id="596" r:id="rId8"/>
    <p:sldId id="513" r:id="rId9"/>
    <p:sldId id="593" r:id="rId10"/>
    <p:sldId id="597" r:id="rId11"/>
    <p:sldId id="598" r:id="rId12"/>
    <p:sldId id="599" r:id="rId13"/>
    <p:sldId id="600" r:id="rId14"/>
    <p:sldId id="615" r:id="rId15"/>
    <p:sldId id="559" r:id="rId16"/>
    <p:sldId id="522" r:id="rId17"/>
    <p:sldId id="609" r:id="rId18"/>
    <p:sldId id="608" r:id="rId19"/>
    <p:sldId id="594" r:id="rId20"/>
    <p:sldId id="622" r:id="rId21"/>
    <p:sldId id="624" r:id="rId22"/>
    <p:sldId id="621" r:id="rId23"/>
    <p:sldId id="623" r:id="rId24"/>
    <p:sldId id="619" r:id="rId25"/>
    <p:sldId id="629" r:id="rId26"/>
    <p:sldId id="631" r:id="rId27"/>
    <p:sldId id="633" r:id="rId28"/>
    <p:sldId id="675" r:id="rId29"/>
    <p:sldId id="697" r:id="rId30"/>
    <p:sldId id="627" r:id="rId31"/>
    <p:sldId id="628" r:id="rId32"/>
    <p:sldId id="634" r:id="rId33"/>
    <p:sldId id="626" r:id="rId34"/>
    <p:sldId id="644" r:id="rId35"/>
    <p:sldId id="636" r:id="rId36"/>
    <p:sldId id="638" r:id="rId37"/>
    <p:sldId id="637" r:id="rId38"/>
    <p:sldId id="684" r:id="rId39"/>
    <p:sldId id="685" r:id="rId40"/>
    <p:sldId id="686" r:id="rId41"/>
    <p:sldId id="630" r:id="rId42"/>
    <p:sldId id="605" r:id="rId43"/>
    <p:sldId id="604" r:id="rId44"/>
    <p:sldId id="606" r:id="rId45"/>
    <p:sldId id="603" r:id="rId46"/>
    <p:sldId id="654" r:id="rId47"/>
    <p:sldId id="614" r:id="rId48"/>
    <p:sldId id="648" r:id="rId49"/>
    <p:sldId id="647" r:id="rId50"/>
    <p:sldId id="649" r:id="rId51"/>
    <p:sldId id="650" r:id="rId52"/>
    <p:sldId id="616" r:id="rId53"/>
    <p:sldId id="640" r:id="rId54"/>
    <p:sldId id="641" r:id="rId55"/>
    <p:sldId id="643" r:id="rId56"/>
    <p:sldId id="617" r:id="rId57"/>
    <p:sldId id="642" r:id="rId58"/>
    <p:sldId id="645" r:id="rId59"/>
    <p:sldId id="646" r:id="rId60"/>
    <p:sldId id="639" r:id="rId61"/>
    <p:sldId id="556" r:id="rId62"/>
    <p:sldId id="557" r:id="rId63"/>
    <p:sldId id="655" r:id="rId64"/>
    <p:sldId id="577" r:id="rId65"/>
    <p:sldId id="673" r:id="rId66"/>
    <p:sldId id="652" r:id="rId67"/>
    <p:sldId id="653" r:id="rId68"/>
    <p:sldId id="612" r:id="rId69"/>
    <p:sldId id="618" r:id="rId70"/>
    <p:sldId id="658" r:id="rId71"/>
    <p:sldId id="656" r:id="rId72"/>
    <p:sldId id="659" r:id="rId73"/>
    <p:sldId id="660" r:id="rId74"/>
    <p:sldId id="661" r:id="rId75"/>
    <p:sldId id="662" r:id="rId76"/>
    <p:sldId id="663" r:id="rId77"/>
    <p:sldId id="668" r:id="rId78"/>
    <p:sldId id="671" r:id="rId79"/>
    <p:sldId id="669" r:id="rId80"/>
    <p:sldId id="670" r:id="rId81"/>
    <p:sldId id="611" r:id="rId82"/>
    <p:sldId id="665" r:id="rId83"/>
    <p:sldId id="666" r:id="rId84"/>
    <p:sldId id="667" r:id="rId85"/>
    <p:sldId id="694" r:id="rId86"/>
    <p:sldId id="695" r:id="rId87"/>
    <p:sldId id="696" r:id="rId88"/>
    <p:sldId id="664" r:id="rId89"/>
    <p:sldId id="672" r:id="rId90"/>
    <p:sldId id="548" r:id="rId91"/>
    <p:sldId id="674" r:id="rId92"/>
    <p:sldId id="651" r:id="rId93"/>
    <p:sldId id="263" r:id="rId9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3C1"/>
    <a:srgbClr val="253957"/>
    <a:srgbClr val="FFE5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22" autoAdjust="0"/>
  </p:normalViewPr>
  <p:slideViewPr>
    <p:cSldViewPr>
      <p:cViewPr varScale="1">
        <p:scale>
          <a:sx n="52" d="100"/>
          <a:sy n="52" d="100"/>
        </p:scale>
        <p:origin x="876" y="11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977198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0574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4040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2699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43345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99566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32256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20482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6876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611311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25860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972006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79066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14460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0908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819028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86580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842992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699664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5112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310598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14845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64493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38874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112069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887806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734061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49318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09851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341638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505261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71182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8517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46889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109387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54898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801488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659207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905617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919167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648562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99269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8199451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0793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927946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819560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953229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51537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162180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280198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26883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10844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90210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934575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207534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6374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354711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61549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98214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82551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2092575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370865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075076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98099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0660017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91633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175968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6890323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344504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9015709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4229136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2977399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164675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195004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802351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057010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89377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524779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751070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791895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5735000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30648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6945157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50817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2859843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535802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254731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8181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941654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62954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hyperlink" Target="https://code.google.com/archive/p/word2vec/"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7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4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s://ruder.io/word-embeddings-softmax/index.html"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ronxin.github.io/wevi/"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70.png"/></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carl-allen.github.io/nlp/2019/07/01/explaining-analogies-explained.html" TargetMode="External"/><Relationship Id="rId4" Type="http://schemas.openxmlformats.org/officeDocument/2006/relationships/hyperlink" Target="https://arxiv.org/abs/1901.09813"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hyperlink" Target="https://ruder.io/cross-lingual-embeddings/index.html" TargetMode="External"/><Relationship Id="rId4" Type="http://schemas.openxmlformats.org/officeDocument/2006/relationships/hyperlink" Target="https://arxiv.org/pdf/1309.4168.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hyperlink" Target="https://nlp.stanford.edu/projects/glov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620.png"/><Relationship Id="rId5" Type="http://schemas.openxmlformats.org/officeDocument/2006/relationships/image" Target="../media/image3.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0.emf"/></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hyperlink" Target="http://www.fasttext.cc/" TargetMode="External"/><Relationship Id="rId5" Type="http://schemas.openxmlformats.org/officeDocument/2006/relationships/hyperlink" Target="https://www.mitpressjournals.org/doi/pdfplus/10.1162/tacl_a_00051" TargetMode="External"/><Relationship Id="rId4" Type="http://schemas.openxmlformats.org/officeDocument/2006/relationships/hyperlink" Target="https://arxiv.org/pdf/1607.01759.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hyperlink" Target="https://pytorchnlp.readthedocs.io/en/latest/index.html"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hyperlink" Target="https://drive.google.com/file/d/0B7XkCwpI5KDYNlNUTTlSS21pQmM/edit" TargetMode="External"/><Relationship Id="rId5" Type="http://schemas.openxmlformats.org/officeDocument/2006/relationships/hyperlink" Target="https://nlpub.mipt.ru/Russian_Distributional_Thesaurus" TargetMode="External"/><Relationship Id="rId4" Type="http://schemas.openxmlformats.org/officeDocument/2006/relationships/hyperlink" Target="https://rusvectores.org/ru/model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hyperlink" Target="https://github.com/uhh-lt/sensegram" TargetMode="Externa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hyperlink" Target="https://github.com/TatianaShavrina/crawlers"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5" y="3475912"/>
            <a:ext cx="9443425" cy="4156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b="1" cap="all" dirty="0">
                <a:sym typeface="Arial Narrow"/>
              </a:rPr>
              <a:t>Компьютерная лингвистика</a:t>
            </a:r>
            <a:endParaRPr dirty="0"/>
          </a:p>
        </p:txBody>
      </p:sp>
      <p:sp>
        <p:nvSpPr>
          <p:cNvPr id="53" name="Очень крутой подзаголовок презентации"/>
          <p:cNvSpPr txBox="1"/>
          <p:nvPr/>
        </p:nvSpPr>
        <p:spPr>
          <a:xfrm>
            <a:off x="7116915" y="8929563"/>
            <a:ext cx="9443424"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Лекция </a:t>
            </a:r>
            <a:r>
              <a:rPr lang="en-US" dirty="0"/>
              <a:t>6</a:t>
            </a:r>
            <a:endParaRPr dirty="0"/>
          </a:p>
        </p:txBody>
      </p:sp>
      <p:sp>
        <p:nvSpPr>
          <p:cNvPr id="54" name="Название подразделения,  лаборатории, факультета и т.д."/>
          <p:cNvSpPr txBox="1"/>
          <p:nvPr/>
        </p:nvSpPr>
        <p:spPr>
          <a:xfrm>
            <a:off x="7116915" y="1524282"/>
            <a:ext cx="9443423" cy="143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sz="4200" dirty="0">
                <a:sym typeface="Arial Narrow"/>
              </a:rPr>
              <a:t>Кафедра прикладной математики и информатики</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a:t>Нижний Новгород</a:t>
            </a:r>
            <a:r>
              <a:rPr dirty="0"/>
              <a:t>, 20</a:t>
            </a:r>
            <a:r>
              <a:rPr lang="en-US" dirty="0"/>
              <a:t>2</a:t>
            </a:r>
            <a:r>
              <a:rPr lang="ru-RU" dirty="0"/>
              <a:t>2</a:t>
            </a:r>
            <a:endParaRPr dirty="0"/>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What is the meaning of “</a:t>
            </a:r>
            <a:r>
              <a:rPr lang="en-US" sz="7200" b="1" cap="all" dirty="0" err="1">
                <a:solidFill>
                  <a:srgbClr val="253957"/>
                </a:solidFill>
                <a:sym typeface="Arial Narrow"/>
              </a:rPr>
              <a:t>bardiwac</a:t>
            </a:r>
            <a:r>
              <a:rPr lang="en-US" sz="7200" b="1" cap="all" dirty="0">
                <a:solidFill>
                  <a:srgbClr val="253957"/>
                </a:solidFill>
                <a:sym typeface="Arial Narrow"/>
              </a:rPr>
              <a:t>”?</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342810" y="4337720"/>
            <a:ext cx="21362350" cy="6395918"/>
          </a:xfrm>
          <a:prstGeom prst="rect">
            <a:avLst/>
          </a:prstGeom>
        </p:spPr>
        <p:txBody>
          <a:bodyPr wrap="square">
            <a:spAutoFit/>
          </a:bodyPr>
          <a:lstStyle/>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sym typeface="Arial Narrow"/>
              </a:rPr>
              <a:t>He handed her </a:t>
            </a:r>
            <a:r>
              <a:rPr lang="en-US" sz="5400" dirty="0" err="1">
                <a:solidFill>
                  <a:srgbClr val="253957"/>
                </a:solidFill>
                <a:sym typeface="Arial Narrow"/>
              </a:rPr>
              <a:t>her</a:t>
            </a:r>
            <a:r>
              <a:rPr lang="en-US" sz="5400" dirty="0">
                <a:solidFill>
                  <a:srgbClr val="253957"/>
                </a:solidFill>
                <a:sym typeface="Arial Narrow"/>
              </a:rPr>
              <a:t> glass of </a:t>
            </a:r>
            <a:r>
              <a:rPr lang="en-US" sz="5400" dirty="0" err="1">
                <a:solidFill>
                  <a:srgbClr val="FF0000"/>
                </a:solidFill>
                <a:sym typeface="Arial Narrow"/>
              </a:rPr>
              <a:t>bardiwac</a:t>
            </a:r>
            <a:r>
              <a:rPr lang="en-US" sz="5400" dirty="0">
                <a:solidFill>
                  <a:srgbClr val="253957"/>
                </a:solidFill>
                <a:sym typeface="Arial Narrow"/>
              </a:rPr>
              <a:t>.</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sym typeface="Arial Narrow"/>
              </a:rPr>
              <a:t>I Beef dishes are made to complement the </a:t>
            </a:r>
            <a:r>
              <a:rPr lang="en-US" sz="5400" dirty="0" err="1">
                <a:solidFill>
                  <a:srgbClr val="FF0000"/>
                </a:solidFill>
                <a:sym typeface="Arial Narrow"/>
              </a:rPr>
              <a:t>bardiwacs</a:t>
            </a:r>
            <a:r>
              <a:rPr lang="en-US" sz="5400" dirty="0">
                <a:solidFill>
                  <a:srgbClr val="253957"/>
                </a:solidFill>
                <a:sym typeface="Arial Narrow"/>
              </a:rPr>
              <a:t>.</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sym typeface="Arial Narrow"/>
              </a:rPr>
              <a:t>I Nigel staggered to his feet, face flushed from too much </a:t>
            </a:r>
            <a:r>
              <a:rPr lang="en-US" sz="5400" dirty="0" err="1">
                <a:solidFill>
                  <a:srgbClr val="FF0000"/>
                </a:solidFill>
                <a:sym typeface="Arial Narrow"/>
              </a:rPr>
              <a:t>bardiwac</a:t>
            </a:r>
            <a:r>
              <a:rPr lang="en-US" sz="5400" dirty="0">
                <a:solidFill>
                  <a:srgbClr val="253957"/>
                </a:solidFill>
                <a:sym typeface="Arial Narrow"/>
              </a:rPr>
              <a:t>.</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sym typeface="Arial Narrow"/>
              </a:rPr>
              <a:t>I Malbec, one of the lesser-known </a:t>
            </a:r>
            <a:r>
              <a:rPr lang="en-US" sz="5400" dirty="0" err="1">
                <a:solidFill>
                  <a:srgbClr val="FF0000"/>
                </a:solidFill>
                <a:sym typeface="Arial Narrow"/>
              </a:rPr>
              <a:t>bardiwac</a:t>
            </a:r>
            <a:r>
              <a:rPr lang="en-US" sz="5400" dirty="0">
                <a:solidFill>
                  <a:srgbClr val="253957"/>
                </a:solidFill>
                <a:sym typeface="Arial Narrow"/>
              </a:rPr>
              <a:t> grapes, responds well to Australia’s sunshine.</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sym typeface="Arial Narrow"/>
              </a:rPr>
              <a:t>I </a:t>
            </a:r>
            <a:r>
              <a:rPr lang="en-US" sz="5400" dirty="0" err="1">
                <a:solidFill>
                  <a:srgbClr val="253957"/>
                </a:solidFill>
                <a:sym typeface="Arial Narrow"/>
              </a:rPr>
              <a:t>I</a:t>
            </a:r>
            <a:r>
              <a:rPr lang="en-US" sz="5400" dirty="0">
                <a:solidFill>
                  <a:srgbClr val="253957"/>
                </a:solidFill>
                <a:sym typeface="Arial Narrow"/>
              </a:rPr>
              <a:t> dined off bread and cheese and this excellent </a:t>
            </a:r>
            <a:r>
              <a:rPr lang="en-US" sz="5400" dirty="0" err="1">
                <a:solidFill>
                  <a:srgbClr val="FF0000"/>
                </a:solidFill>
                <a:sym typeface="Arial Narrow"/>
              </a:rPr>
              <a:t>bardiwac</a:t>
            </a:r>
            <a:r>
              <a:rPr lang="en-US" sz="5400" dirty="0">
                <a:solidFill>
                  <a:srgbClr val="253957"/>
                </a:solidFill>
                <a:sym typeface="Arial Narrow"/>
              </a:rPr>
              <a:t>.</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sym typeface="Arial Narrow"/>
              </a:rPr>
              <a:t>I The drinks were delicious: blood-red </a:t>
            </a:r>
            <a:r>
              <a:rPr lang="en-US" sz="5400" dirty="0" err="1">
                <a:solidFill>
                  <a:srgbClr val="FF0000"/>
                </a:solidFill>
                <a:sym typeface="Arial Narrow"/>
              </a:rPr>
              <a:t>bardiwac</a:t>
            </a:r>
            <a:r>
              <a:rPr lang="en-US" sz="5400" dirty="0">
                <a:solidFill>
                  <a:srgbClr val="253957"/>
                </a:solidFill>
                <a:sym typeface="Arial Narrow"/>
              </a:rPr>
              <a:t> as well as light, sweet Rhenish.</a:t>
            </a:r>
          </a:p>
          <a:p>
            <a:pPr algn="just">
              <a:lnSpc>
                <a:spcPct val="50000"/>
              </a:lnSpc>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rPr>
              <a:t> </a:t>
            </a:r>
            <a:r>
              <a:rPr lang="en-US" sz="5400" b="1" dirty="0">
                <a:solidFill>
                  <a:srgbClr val="253957"/>
                </a:solidFill>
                <a:sym typeface="Arial Narrow"/>
              </a:rPr>
              <a:t>Conclusion:</a:t>
            </a:r>
          </a:p>
          <a:p>
            <a:pPr algn="just">
              <a:lnSpc>
                <a:spcPct val="50000"/>
              </a:lnSpc>
              <a:spcBef>
                <a:spcPts val="2800"/>
              </a:spcBef>
              <a:buSzPct val="100000"/>
              <a:defRPr sz="2800">
                <a:solidFill>
                  <a:srgbClr val="253957"/>
                </a:solidFill>
                <a:latin typeface="+mn-lt"/>
                <a:ea typeface="+mn-ea"/>
                <a:cs typeface="+mn-cs"/>
                <a:sym typeface="Arial Narrow"/>
              </a:defRPr>
            </a:pPr>
            <a:r>
              <a:rPr lang="en-US" sz="5400" dirty="0" err="1">
                <a:solidFill>
                  <a:srgbClr val="FF0000"/>
                </a:solidFill>
                <a:sym typeface="Arial Narrow"/>
              </a:rPr>
              <a:t>bardiwac</a:t>
            </a:r>
            <a:r>
              <a:rPr lang="en-US" sz="5400" dirty="0">
                <a:solidFill>
                  <a:srgbClr val="253957"/>
                </a:solidFill>
                <a:sym typeface="Arial Narrow"/>
              </a:rPr>
              <a:t> is a heavy red alcoholic beverage made from grapes</a:t>
            </a:r>
          </a:p>
        </p:txBody>
      </p:sp>
    </p:spTree>
    <p:extLst>
      <p:ext uri="{BB962C8B-B14F-4D97-AF65-F5344CB8AC3E}">
        <p14:creationId xmlns:p14="http://schemas.microsoft.com/office/powerpoint/2010/main" val="28482435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255917" y="6142138"/>
            <a:ext cx="8179852" cy="1319331"/>
          </a:xfrm>
          <a:prstGeom prst="rect">
            <a:avLst/>
          </a:prstGeom>
        </p:spPr>
      </p:pic>
      <p:pic>
        <p:nvPicPr>
          <p:cNvPr id="5" name="Рисунок 4"/>
          <p:cNvPicPr>
            <a:picLocks noChangeAspect="1"/>
          </p:cNvPicPr>
          <p:nvPr/>
        </p:nvPicPr>
        <p:blipFill>
          <a:blip r:embed="rId4"/>
          <a:stretch>
            <a:fillRect/>
          </a:stretch>
        </p:blipFill>
        <p:spPr>
          <a:xfrm>
            <a:off x="266563" y="7699854"/>
            <a:ext cx="7441597" cy="1049456"/>
          </a:xfrm>
          <a:prstGeom prst="rect">
            <a:avLst/>
          </a:prstGeom>
        </p:spPr>
      </p:pic>
      <p:pic>
        <p:nvPicPr>
          <p:cNvPr id="6" name="Рисунок 5"/>
          <p:cNvPicPr>
            <a:picLocks noChangeAspect="1"/>
          </p:cNvPicPr>
          <p:nvPr/>
        </p:nvPicPr>
        <p:blipFill>
          <a:blip r:embed="rId5"/>
          <a:stretch>
            <a:fillRect/>
          </a:stretch>
        </p:blipFill>
        <p:spPr>
          <a:xfrm>
            <a:off x="255917" y="8979715"/>
            <a:ext cx="7325472" cy="1162481"/>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Мыслительный эксперимент</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6"/>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7"/>
          <a:stretch>
            <a:fillRect/>
          </a:stretch>
        </p:blipFill>
        <p:spPr>
          <a:xfrm>
            <a:off x="7511480" y="4049688"/>
            <a:ext cx="15769752" cy="8202654"/>
          </a:xfrm>
          <a:prstGeom prst="rect">
            <a:avLst/>
          </a:prstGeom>
        </p:spPr>
      </p:pic>
    </p:spTree>
    <p:extLst>
      <p:ext uri="{BB962C8B-B14F-4D97-AF65-F5344CB8AC3E}">
        <p14:creationId xmlns:p14="http://schemas.microsoft.com/office/powerpoint/2010/main" val="329170086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Мыслительный эксперимент</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5207224" y="3977680"/>
            <a:ext cx="14462768" cy="7883699"/>
          </a:xfrm>
          <a:prstGeom prst="rect">
            <a:avLst/>
          </a:prstGeom>
        </p:spPr>
      </p:pic>
    </p:spTree>
    <p:extLst>
      <p:ext uri="{BB962C8B-B14F-4D97-AF65-F5344CB8AC3E}">
        <p14:creationId xmlns:p14="http://schemas.microsoft.com/office/powerpoint/2010/main" val="37211530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4559152" y="3473624"/>
            <a:ext cx="14683787" cy="964628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Мыслительный эксперимент</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5144615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7079432" y="3489139"/>
            <a:ext cx="10441160" cy="9883726"/>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Мыслительный эксперимент</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691199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6000" b="1" cap="all" dirty="0">
                <a:solidFill>
                  <a:srgbClr val="253957"/>
                </a:solidFill>
                <a:sym typeface="Arial Narrow"/>
              </a:rPr>
              <a:t>Представим слово в виде вектора</a:t>
            </a:r>
            <a:endParaRPr lang="en-GB" sz="60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86834" y="5321631"/>
            <a:ext cx="21362350" cy="4134465"/>
          </a:xfrm>
          <a:prstGeom prst="rect">
            <a:avLst/>
          </a:prstGeom>
        </p:spPr>
        <p:txBody>
          <a:bodyPr wrap="square">
            <a:spAutoFit/>
          </a:bodyPr>
          <a:lstStyle/>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Называется «</a:t>
            </a:r>
            <a:r>
              <a:rPr lang="ru-RU" sz="5400" dirty="0" err="1">
                <a:solidFill>
                  <a:srgbClr val="253957"/>
                </a:solidFill>
                <a:sym typeface="Arial Narrow"/>
              </a:rPr>
              <a:t>эмбединг</a:t>
            </a:r>
            <a:r>
              <a:rPr lang="ru-RU" sz="5400" dirty="0">
                <a:solidFill>
                  <a:srgbClr val="253957"/>
                </a:solidFill>
                <a:sym typeface="Arial Narrow"/>
              </a:rPr>
              <a:t>» (</a:t>
            </a:r>
            <a:r>
              <a:rPr lang="en-US" sz="5400" dirty="0">
                <a:solidFill>
                  <a:srgbClr val="253957"/>
                </a:solidFill>
                <a:sym typeface="Arial Narrow"/>
              </a:rPr>
              <a:t>embedding)</a:t>
            </a:r>
            <a:r>
              <a:rPr lang="ru-RU" sz="5400" dirty="0">
                <a:solidFill>
                  <a:srgbClr val="253957"/>
                </a:solidFill>
                <a:sym typeface="Arial Narrow"/>
              </a:rPr>
              <a:t>, потому что мы встраиваем, вкладываем слово в какое-то пространство</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Стандартный способ представления слов в </a:t>
            </a:r>
            <a:r>
              <a:rPr lang="en-US" sz="5400" dirty="0">
                <a:solidFill>
                  <a:srgbClr val="253957"/>
                </a:solidFill>
                <a:sym typeface="Arial Narrow"/>
              </a:rPr>
              <a:t>NLP</a:t>
            </a:r>
            <a:endParaRPr lang="ru-RU"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Хорошая модель для представления </a:t>
            </a:r>
            <a:r>
              <a:rPr lang="ru-RU" sz="5400" b="1" dirty="0">
                <a:solidFill>
                  <a:srgbClr val="253957"/>
                </a:solidFill>
                <a:sym typeface="Arial Narrow"/>
              </a:rPr>
              <a:t>похожести</a:t>
            </a:r>
          </a:p>
        </p:txBody>
      </p:sp>
    </p:spTree>
    <p:extLst>
      <p:ext uri="{BB962C8B-B14F-4D97-AF65-F5344CB8AC3E}">
        <p14:creationId xmlns:p14="http://schemas.microsoft.com/office/powerpoint/2010/main" val="265199303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3">
            <a:lum/>
            <a:alphaModFix/>
          </a:blip>
          <a:srcRect/>
          <a:stretch>
            <a:fillRect/>
          </a:stretch>
        </p:blipFill>
        <p:spPr>
          <a:xfrm>
            <a:off x="5229777" y="5233509"/>
            <a:ext cx="13825536" cy="7694525"/>
          </a:xfrm>
          <a:prstGeom prst="rect">
            <a:avLst/>
          </a:prstGeom>
          <a:noFill/>
          <a:ln>
            <a:noFill/>
          </a:ln>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Что мы хотим получить?</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61370" y="4356346"/>
            <a:ext cx="21362350" cy="175432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Мы хотим, чтобы отношения между векторами отражали отношения между словами</a:t>
            </a:r>
            <a:endParaRPr lang="en-US" sz="5400" dirty="0">
              <a:solidFill>
                <a:srgbClr val="253957"/>
              </a:solidFill>
              <a:sym typeface="Arial Narrow"/>
            </a:endParaRPr>
          </a:p>
        </p:txBody>
      </p:sp>
    </p:spTree>
    <p:extLst>
      <p:ext uri="{BB962C8B-B14F-4D97-AF65-F5344CB8AC3E}">
        <p14:creationId xmlns:p14="http://schemas.microsoft.com/office/powerpoint/2010/main" val="79288430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Что мы хотим получить?</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61370" y="4356346"/>
            <a:ext cx="21362350" cy="175432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Мы хотим, чтобы отношения между векторами отражали отношения между словами</a:t>
            </a:r>
            <a:endParaRPr lang="en-US" sz="5400" dirty="0">
              <a:solidFill>
                <a:srgbClr val="253957"/>
              </a:solidFill>
              <a:sym typeface="Arial Narrow"/>
            </a:endParaRPr>
          </a:p>
        </p:txBody>
      </p:sp>
      <p:pic>
        <p:nvPicPr>
          <p:cNvPr id="9" name="Рисунок 8"/>
          <p:cNvPicPr>
            <a:picLocks noChangeAspect="1"/>
          </p:cNvPicPr>
          <p:nvPr/>
        </p:nvPicPr>
        <p:blipFill>
          <a:blip r:embed="rId4">
            <a:lum/>
            <a:alphaModFix/>
          </a:blip>
          <a:srcRect/>
          <a:stretch>
            <a:fillRect/>
          </a:stretch>
        </p:blipFill>
        <p:spPr>
          <a:xfrm>
            <a:off x="4847184" y="5590430"/>
            <a:ext cx="13823327" cy="7963298"/>
          </a:xfrm>
          <a:prstGeom prst="rect">
            <a:avLst/>
          </a:prstGeom>
          <a:noFill/>
          <a:ln>
            <a:noFill/>
          </a:ln>
        </p:spPr>
      </p:pic>
    </p:spTree>
    <p:extLst>
      <p:ext uri="{BB962C8B-B14F-4D97-AF65-F5344CB8AC3E}">
        <p14:creationId xmlns:p14="http://schemas.microsoft.com/office/powerpoint/2010/main" val="369070661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26606" y="2344890"/>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dirty="0"/>
              <a:t>Co-</a:t>
            </a:r>
            <a:r>
              <a:rPr lang="en-GB" dirty="0" err="1"/>
              <a:t>occurence</a:t>
            </a:r>
            <a:r>
              <a:rPr lang="en-GB" dirty="0"/>
              <a:t> Matrix	</a:t>
            </a:r>
            <a:br>
              <a:rPr lang="en-GB" dirty="0"/>
            </a:b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52163" y="4337720"/>
            <a:ext cx="21506375"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Создадим матрицу совместного употребления для всех слов:</a:t>
            </a: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4800" b="1"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Проблема</a:t>
            </a:r>
            <a:r>
              <a:rPr lang="ru-RU" sz="4800" dirty="0">
                <a:solidFill>
                  <a:srgbClr val="253957"/>
                </a:solidFill>
                <a:sym typeface="Arial Narrow"/>
              </a:rPr>
              <a:t>: слишком большая, сильно разреженная</a:t>
            </a:r>
          </a:p>
          <a:p>
            <a:pPr algn="l">
              <a:spcBef>
                <a:spcPts val="2800"/>
              </a:spcBef>
              <a:buSzPct val="100000"/>
              <a:defRPr sz="2800">
                <a:solidFill>
                  <a:srgbClr val="253957"/>
                </a:solidFill>
                <a:latin typeface="+mn-lt"/>
                <a:ea typeface="+mn-ea"/>
                <a:cs typeface="+mn-cs"/>
                <a:sym typeface="Arial Narrow"/>
              </a:defRPr>
            </a:pPr>
            <a:endParaRPr lang="en-US"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4400" b="1"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ru-RU"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400" dirty="0">
              <a:sym typeface="Arial Narrow"/>
            </a:endParaRPr>
          </a:p>
        </p:txBody>
      </p:sp>
      <p:graphicFrame>
        <p:nvGraphicFramePr>
          <p:cNvPr id="9" name="Tabelle 4"/>
          <p:cNvGraphicFramePr>
            <a:graphicFrameLocks noGrp="1"/>
          </p:cNvGraphicFramePr>
          <p:nvPr>
            <p:extLst>
              <p:ext uri="{D42A27DB-BD31-4B8C-83A1-F6EECF244321}">
                <p14:modId xmlns:p14="http://schemas.microsoft.com/office/powerpoint/2010/main" val="1985167321"/>
              </p:ext>
            </p:extLst>
          </p:nvPr>
        </p:nvGraphicFramePr>
        <p:xfrm>
          <a:off x="3263008" y="5412332"/>
          <a:ext cx="17019050" cy="4229110"/>
        </p:xfrm>
        <a:graphic>
          <a:graphicData uri="http://schemas.openxmlformats.org/drawingml/2006/table">
            <a:tbl>
              <a:tblPr firstRow="1" bandRow="1"/>
              <a:tblGrid>
                <a:gridCol w="1856623">
                  <a:extLst>
                    <a:ext uri="{9D8B030D-6E8A-4147-A177-3AD203B41FA5}">
                      <a16:colId xmlns:a16="http://schemas.microsoft.com/office/drawing/2014/main" val="20000"/>
                    </a:ext>
                  </a:extLst>
                </a:gridCol>
                <a:gridCol w="1856623">
                  <a:extLst>
                    <a:ext uri="{9D8B030D-6E8A-4147-A177-3AD203B41FA5}">
                      <a16:colId xmlns:a16="http://schemas.microsoft.com/office/drawing/2014/main" val="20001"/>
                    </a:ext>
                  </a:extLst>
                </a:gridCol>
                <a:gridCol w="2011343">
                  <a:extLst>
                    <a:ext uri="{9D8B030D-6E8A-4147-A177-3AD203B41FA5}">
                      <a16:colId xmlns:a16="http://schemas.microsoft.com/office/drawing/2014/main" val="20002"/>
                    </a:ext>
                  </a:extLst>
                </a:gridCol>
                <a:gridCol w="2630218">
                  <a:extLst>
                    <a:ext uri="{9D8B030D-6E8A-4147-A177-3AD203B41FA5}">
                      <a16:colId xmlns:a16="http://schemas.microsoft.com/office/drawing/2014/main" val="20003"/>
                    </a:ext>
                  </a:extLst>
                </a:gridCol>
                <a:gridCol w="2502171">
                  <a:extLst>
                    <a:ext uri="{9D8B030D-6E8A-4147-A177-3AD203B41FA5}">
                      <a16:colId xmlns:a16="http://schemas.microsoft.com/office/drawing/2014/main" val="20004"/>
                    </a:ext>
                  </a:extLst>
                </a:gridCol>
                <a:gridCol w="2054023">
                  <a:extLst>
                    <a:ext uri="{9D8B030D-6E8A-4147-A177-3AD203B41FA5}">
                      <a16:colId xmlns:a16="http://schemas.microsoft.com/office/drawing/2014/main" val="20005"/>
                    </a:ext>
                  </a:extLst>
                </a:gridCol>
                <a:gridCol w="2200740">
                  <a:extLst>
                    <a:ext uri="{9D8B030D-6E8A-4147-A177-3AD203B41FA5}">
                      <a16:colId xmlns:a16="http://schemas.microsoft.com/office/drawing/2014/main" val="20006"/>
                    </a:ext>
                  </a:extLst>
                </a:gridCol>
                <a:gridCol w="1907309">
                  <a:extLst>
                    <a:ext uri="{9D8B030D-6E8A-4147-A177-3AD203B41FA5}">
                      <a16:colId xmlns:a16="http://schemas.microsoft.com/office/drawing/2014/main" val="20007"/>
                    </a:ext>
                  </a:extLst>
                </a:gridCol>
              </a:tblGrid>
              <a:tr h="843358">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endParaRPr lang="en-US" sz="4700" dirty="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word2</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word3</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word4</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word5</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word6</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word7</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43358">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r>
                        <a:rPr lang="en-US" sz="4700" dirty="0">
                          <a:latin typeface="+mn-lt"/>
                        </a:rPr>
                        <a:t>word1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2</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3</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5</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43358">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r>
                        <a:rPr lang="en-US" sz="4700" dirty="0">
                          <a:latin typeface="+mn-lt"/>
                        </a:rPr>
                        <a:t>word2</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endParaRPr lang="en-US" sz="4700" dirty="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5</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2</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3</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43358">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r>
                        <a:rPr lang="en-US" sz="4700" dirty="0">
                          <a:latin typeface="+mn-lt"/>
                        </a:rPr>
                        <a:t>word3</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endParaRPr lang="en-US" sz="470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endParaRPr lang="en-US" sz="4700" dirty="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43358">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r>
                        <a:rPr lang="en-US" sz="4700" dirty="0">
                          <a:latin typeface="+mn-lt"/>
                        </a:rPr>
                        <a:t>word4</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endParaRPr lang="en-US" sz="470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endParaRPr lang="en-US" sz="4700" dirty="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endParaRPr lang="en-US" sz="4700" dirty="0">
                        <a:latin typeface="+mn-lt"/>
                      </a:endParaRP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6</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0</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Arial"/>
                          <a:sym typeface="Helvetica Light"/>
                        </a:defRPr>
                      </a:lvl9pPr>
                    </a:lstStyle>
                    <a:p>
                      <a:pPr algn="ctr"/>
                      <a:r>
                        <a:rPr lang="en-US" sz="4700" dirty="0">
                          <a:latin typeface="+mn-lt"/>
                        </a:rPr>
                        <a:t>1</a:t>
                      </a:r>
                    </a:p>
                  </a:txBody>
                  <a:tcPr marL="129541" marR="129541" marT="64771" marB="64771">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947017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6000" b="1" cap="all" dirty="0">
                <a:solidFill>
                  <a:srgbClr val="253957"/>
                </a:solidFill>
                <a:sym typeface="Arial Narrow"/>
              </a:rPr>
              <a:t>Два Вида представлений слов</a:t>
            </a:r>
            <a:endParaRPr lang="en-GB" sz="60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342810" y="3833664"/>
            <a:ext cx="21362350" cy="925381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4800" b="1" dirty="0" err="1">
                <a:solidFill>
                  <a:srgbClr val="253957"/>
                </a:solidFill>
                <a:sym typeface="Arial Narrow"/>
              </a:rPr>
              <a:t>Sparce</a:t>
            </a:r>
            <a:r>
              <a:rPr lang="en-US" sz="4800" b="1" dirty="0">
                <a:solidFill>
                  <a:srgbClr val="253957"/>
                </a:solidFill>
                <a:sym typeface="Arial Narrow"/>
              </a:rPr>
              <a:t>:</a:t>
            </a:r>
            <a:endParaRPr lang="ru-RU" sz="4800" b="1"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TF</a:t>
            </a:r>
            <a:r>
              <a:rPr lang="ru-RU" sz="4800" dirty="0">
                <a:solidFill>
                  <a:srgbClr val="253957"/>
                </a:solidFill>
                <a:sym typeface="Arial Narrow"/>
              </a:rPr>
              <a:t>-</a:t>
            </a:r>
            <a:r>
              <a:rPr lang="en-US" sz="4800" dirty="0">
                <a:solidFill>
                  <a:srgbClr val="253957"/>
                </a:solidFill>
                <a:sym typeface="Arial Narrow"/>
              </a:rPr>
              <a:t>IDF, PMI, co-occurrence matrix</a:t>
            </a:r>
            <a:endParaRPr lang="ru-RU" sz="48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Стандартная </a:t>
            </a:r>
            <a:r>
              <a:rPr lang="en-US" sz="4800" dirty="0">
                <a:solidFill>
                  <a:srgbClr val="253957"/>
                </a:solidFill>
                <a:sym typeface="Arial Narrow"/>
              </a:rPr>
              <a:t>baseline </a:t>
            </a:r>
            <a:r>
              <a:rPr lang="ru-RU" sz="4800" dirty="0">
                <a:solidFill>
                  <a:srgbClr val="253957"/>
                </a:solidFill>
                <a:sym typeface="Arial Narrow"/>
              </a:rPr>
              <a:t>модель</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Разреженные векторы</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Слова представлены простой функцией подсчета соседних слов</a:t>
            </a:r>
          </a:p>
          <a:p>
            <a:pPr algn="l">
              <a:spcBef>
                <a:spcPts val="2800"/>
              </a:spcBef>
              <a:buSzPct val="100000"/>
              <a:defRPr sz="2800">
                <a:solidFill>
                  <a:srgbClr val="253957"/>
                </a:solidFill>
                <a:latin typeface="+mn-lt"/>
                <a:ea typeface="+mn-ea"/>
                <a:cs typeface="+mn-cs"/>
                <a:sym typeface="Arial Narrow"/>
              </a:defRPr>
            </a:pPr>
            <a:r>
              <a:rPr lang="en-US" sz="4800" b="1" dirty="0">
                <a:solidFill>
                  <a:srgbClr val="253957"/>
                </a:solidFill>
                <a:sym typeface="Arial Narrow"/>
              </a:rPr>
              <a:t>Dense:</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Плотные векторы</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Представления формируются за счет обучения модели, которая разделяет близкие и дальние по контексту слова</a:t>
            </a:r>
          </a:p>
        </p:txBody>
      </p:sp>
    </p:spTree>
    <p:extLst>
      <p:ext uri="{BB962C8B-B14F-4D97-AF65-F5344CB8AC3E}">
        <p14:creationId xmlns:p14="http://schemas.microsoft.com/office/powerpoint/2010/main" val="41645499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3917531" y="6497960"/>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a:t>Лекция </a:t>
            </a:r>
            <a:r>
              <a:rPr lang="en-US" dirty="0"/>
              <a:t>6</a:t>
            </a:r>
          </a:p>
          <a:p>
            <a:pPr>
              <a:defRPr sz="7000" b="1" cap="all">
                <a:solidFill>
                  <a:srgbClr val="253957"/>
                </a:solidFill>
                <a:latin typeface="+mn-lt"/>
                <a:ea typeface="+mn-ea"/>
                <a:cs typeface="+mn-cs"/>
                <a:sym typeface="Arial Narrow"/>
              </a:defRPr>
            </a:pPr>
            <a:r>
              <a:rPr lang="en-US" dirty="0"/>
              <a:t>Word and document </a:t>
            </a:r>
            <a:r>
              <a:rPr lang="en-US" dirty="0" err="1"/>
              <a:t>embeddings</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95686903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6000" b="1" cap="all" dirty="0" err="1">
                <a:solidFill>
                  <a:srgbClr val="253957"/>
                </a:solidFill>
                <a:sym typeface="Arial Narrow"/>
              </a:rPr>
              <a:t>DEnSE</a:t>
            </a:r>
            <a:r>
              <a:rPr lang="en-US" sz="6000" b="1" cap="all" dirty="0">
                <a:solidFill>
                  <a:srgbClr val="253957"/>
                </a:solidFill>
                <a:sym typeface="Arial Narrow"/>
              </a:rPr>
              <a:t> Vectors</a:t>
            </a:r>
            <a:endParaRPr lang="en-GB" sz="60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342810" y="3508611"/>
                <a:ext cx="21362350" cy="9445919"/>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Для каждого слова нам нужен плотный вектор, подобранный таким образом, чтобы он был похож на векторы слов, появляющихся в сходных контекстах.</a:t>
                </a:r>
              </a:p>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Можно получить из разреженных с помощью методов сокращения размерности (видели ранее).</a:t>
                </a:r>
              </a:p>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Но почему бы нам их не выучить, раз мы знаем, что мы хотим? </a:t>
                </a:r>
              </a:p>
              <a:p>
                <a:pPr algn="l">
                  <a:spcBef>
                    <a:spcPts val="2800"/>
                  </a:spcBef>
                  <a:buSzPct val="100000"/>
                  <a:defRPr sz="2800">
                    <a:solidFill>
                      <a:srgbClr val="253957"/>
                    </a:solidFill>
                    <a:latin typeface="+mn-lt"/>
                    <a:ea typeface="+mn-ea"/>
                    <a:cs typeface="+mn-cs"/>
                    <a:sym typeface="Arial Narrow"/>
                  </a:defRPr>
                </a:pPr>
                <a14:m>
                  <m:oMath xmlns:m="http://schemas.openxmlformats.org/officeDocument/2006/math">
                    <m:func>
                      <m:funcPr>
                        <m:ctrlPr>
                          <a:rPr lang="ru-RU" sz="4800" i="1" smtClean="0">
                            <a:solidFill>
                              <a:schemeClr val="tx1"/>
                            </a:solidFill>
                            <a:latin typeface="Cambria Math" panose="02040503050406030204" pitchFamily="18" charset="0"/>
                            <a:sym typeface="Arial Narrow"/>
                          </a:rPr>
                        </m:ctrlPr>
                      </m:funcPr>
                      <m:fName>
                        <m:r>
                          <a:rPr lang="ru-RU" sz="4800" i="1">
                            <a:solidFill>
                              <a:schemeClr val="tx1"/>
                            </a:solidFill>
                            <a:latin typeface="Cambria Math" panose="02040503050406030204" pitchFamily="18" charset="0"/>
                            <a:sym typeface="Arial Narrow"/>
                          </a:rPr>
                          <m:t>𝑝</m:t>
                        </m:r>
                      </m:fName>
                      <m:e>
                        <m:r>
                          <a:rPr lang="ru-RU" sz="4800" i="1">
                            <a:solidFill>
                              <a:schemeClr val="tx1"/>
                            </a:solidFill>
                            <a:latin typeface="Cambria Math" panose="02040503050406030204" pitchFamily="18" charset="0"/>
                            <a:sym typeface="Arial Narrow"/>
                          </a:rPr>
                          <m:t>(</m:t>
                        </m:r>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b="0" i="1" smtClean="0">
                                <a:solidFill>
                                  <a:schemeClr val="tx1"/>
                                </a:solidFill>
                                <a:latin typeface="Cambria Math" panose="02040503050406030204" pitchFamily="18" charset="0"/>
                                <a:sym typeface="Arial Narrow"/>
                              </a:rPr>
                              <m:t>𝑖</m:t>
                            </m:r>
                          </m:sub>
                        </m:sSub>
                        <m:r>
                          <a:rPr lang="ru-RU" sz="4800" i="1">
                            <a:solidFill>
                              <a:schemeClr val="tx1"/>
                            </a:solidFill>
                            <a:latin typeface="Cambria Math" panose="02040503050406030204" pitchFamily="18" charset="0"/>
                            <a:sym typeface="Arial Narrow"/>
                          </a:rPr>
                          <m:t>|</m:t>
                        </m:r>
                        <m:sSub>
                          <m:sSubPr>
                            <m:ctrlPr>
                              <a:rPr lang="ru-RU" sz="4800" i="1" smtClean="0">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b="0" i="1" smtClean="0">
                                <a:solidFill>
                                  <a:schemeClr val="tx1"/>
                                </a:solidFill>
                                <a:latin typeface="Cambria Math" panose="02040503050406030204" pitchFamily="18" charset="0"/>
                                <a:sym typeface="Arial Narrow"/>
                              </a:rPr>
                              <m:t>𝑗</m:t>
                            </m:r>
                          </m:sub>
                        </m:sSub>
                        <m:r>
                          <a:rPr lang="ru-RU" sz="4800" i="1">
                            <a:solidFill>
                              <a:schemeClr val="tx1"/>
                            </a:solidFill>
                            <a:latin typeface="Cambria Math" panose="02040503050406030204" pitchFamily="18" charset="0"/>
                            <a:sym typeface="Arial Narrow"/>
                          </a:rPr>
                          <m:t>)</m:t>
                        </m:r>
                      </m:e>
                    </m:func>
                  </m:oMath>
                </a14:m>
                <a:r>
                  <a:rPr lang="en-US" sz="4800" dirty="0">
                    <a:solidFill>
                      <a:srgbClr val="253957"/>
                    </a:solidFill>
                    <a:sym typeface="Arial Narrow"/>
                  </a:rPr>
                  <a:t> </a:t>
                </a:r>
                <a:r>
                  <a:rPr lang="ru-RU" sz="4800" dirty="0">
                    <a:solidFill>
                      <a:srgbClr val="253957"/>
                    </a:solidFill>
                    <a:sym typeface="Arial Narrow"/>
                  </a:rPr>
                  <a:t>или </a:t>
                </a:r>
                <a14:m>
                  <m:oMath xmlns:m="http://schemas.openxmlformats.org/officeDocument/2006/math">
                    <m:func>
                      <m:funcPr>
                        <m:ctrlPr>
                          <a:rPr lang="ru-RU" sz="4800" i="1">
                            <a:solidFill>
                              <a:schemeClr val="tx1"/>
                            </a:solidFill>
                            <a:latin typeface="Cambria Math" panose="02040503050406030204" pitchFamily="18" charset="0"/>
                            <a:sym typeface="Arial Narrow"/>
                          </a:rPr>
                        </m:ctrlPr>
                      </m:funcPr>
                      <m:fName>
                        <m:r>
                          <a:rPr lang="ru-RU" sz="4800" i="1">
                            <a:solidFill>
                              <a:schemeClr val="tx1"/>
                            </a:solidFill>
                            <a:latin typeface="Cambria Math" panose="02040503050406030204" pitchFamily="18" charset="0"/>
                            <a:sym typeface="Arial Narrow"/>
                          </a:rPr>
                          <m:t>𝑝</m:t>
                        </m:r>
                      </m:fName>
                      <m:e>
                        <m:r>
                          <a:rPr lang="ru-RU" sz="4800" i="1">
                            <a:solidFill>
                              <a:schemeClr val="tx1"/>
                            </a:solidFill>
                            <a:latin typeface="Cambria Math" panose="02040503050406030204" pitchFamily="18" charset="0"/>
                            <a:sym typeface="Arial Narrow"/>
                          </a:rPr>
                          <m:t>(</m:t>
                        </m:r>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i="1">
                                <a:solidFill>
                                  <a:schemeClr val="tx1"/>
                                </a:solidFill>
                                <a:latin typeface="Cambria Math" panose="02040503050406030204" pitchFamily="18" charset="0"/>
                                <a:sym typeface="Arial Narrow"/>
                              </a:rPr>
                              <m:t>𝑖</m:t>
                            </m:r>
                          </m:sub>
                        </m:sSub>
                        <m:r>
                          <a:rPr lang="en-US" sz="4800" b="0" i="1" smtClean="0">
                            <a:solidFill>
                              <a:schemeClr val="tx1"/>
                            </a:solidFill>
                            <a:latin typeface="Cambria Math" panose="02040503050406030204" pitchFamily="18" charset="0"/>
                            <a:sym typeface="Arial Narrow"/>
                          </a:rPr>
                          <m:t>,</m:t>
                        </m:r>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i="1">
                                <a:solidFill>
                                  <a:schemeClr val="tx1"/>
                                </a:solidFill>
                                <a:latin typeface="Cambria Math" panose="02040503050406030204" pitchFamily="18" charset="0"/>
                                <a:sym typeface="Arial Narrow"/>
                              </a:rPr>
                              <m:t>𝑗</m:t>
                            </m:r>
                          </m:sub>
                        </m:sSub>
                        <m:r>
                          <a:rPr lang="ru-RU" sz="4800" i="1">
                            <a:solidFill>
                              <a:schemeClr val="tx1"/>
                            </a:solidFill>
                            <a:latin typeface="Cambria Math" panose="02040503050406030204" pitchFamily="18" charset="0"/>
                            <a:sym typeface="Arial Narrow"/>
                          </a:rPr>
                          <m:t>)</m:t>
                        </m:r>
                      </m:e>
                    </m:func>
                  </m:oMath>
                </a14:m>
                <a:r>
                  <a:rPr lang="ru-RU" sz="4800" dirty="0">
                    <a:solidFill>
                      <a:srgbClr val="253957"/>
                    </a:solidFill>
                    <a:sym typeface="Arial Narrow"/>
                  </a:rPr>
                  <a:t> должно быть велико для слов, которые часто встречаются в сходных контекстах</a:t>
                </a:r>
              </a:p>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Интуиция</a:t>
                </a:r>
                <a:r>
                  <a:rPr lang="ru-RU" sz="4800" dirty="0">
                    <a:solidFill>
                      <a:srgbClr val="253957"/>
                    </a:solidFill>
                    <a:sym typeface="Arial Narrow"/>
                  </a:rPr>
                  <a:t>: похожие слова встречаются рядом чаще</a:t>
                </a:r>
              </a:p>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Похожесть</a:t>
                </a:r>
                <a:r>
                  <a:rPr lang="en-US" sz="4800" dirty="0">
                    <a:solidFill>
                      <a:srgbClr val="253957"/>
                    </a:solidFill>
                    <a:sym typeface="Arial Narrow"/>
                  </a:rPr>
                  <a:t> </a:t>
                </a:r>
                <a:r>
                  <a:rPr lang="ru-RU" sz="4800" dirty="0">
                    <a:solidFill>
                      <a:srgbClr val="253957"/>
                    </a:solidFill>
                    <a:sym typeface="Arial Narrow"/>
                  </a:rPr>
                  <a:t>слов можно моделировать через угол между векторами </a:t>
                </a:r>
                <a14:m>
                  <m:oMath xmlns:m="http://schemas.openxmlformats.org/officeDocument/2006/math">
                    <m:func>
                      <m:funcPr>
                        <m:ctrlPr>
                          <a:rPr lang="ru-RU" sz="4800" i="1">
                            <a:solidFill>
                              <a:schemeClr val="tx1"/>
                            </a:solidFill>
                            <a:latin typeface="Cambria Math" panose="02040503050406030204" pitchFamily="18" charset="0"/>
                            <a:sym typeface="Arial Narrow"/>
                          </a:rPr>
                        </m:ctrlPr>
                      </m:funcPr>
                      <m:fName>
                        <m:r>
                          <a:rPr lang="en-US" sz="4800" b="0" i="1" smtClean="0">
                            <a:solidFill>
                              <a:schemeClr val="tx1"/>
                            </a:solidFill>
                            <a:latin typeface="Cambria Math" panose="02040503050406030204" pitchFamily="18" charset="0"/>
                            <a:sym typeface="Arial Narrow"/>
                          </a:rPr>
                          <m:t>𝑠𝑖𝑚</m:t>
                        </m:r>
                      </m:fName>
                      <m:e>
                        <m:d>
                          <m:dPr>
                            <m:ctrlPr>
                              <a:rPr lang="ru-RU" sz="4800" i="1">
                                <a:solidFill>
                                  <a:schemeClr val="tx1"/>
                                </a:solidFill>
                                <a:latin typeface="Cambria Math" panose="02040503050406030204" pitchFamily="18" charset="0"/>
                                <a:sym typeface="Arial Narrow"/>
                              </a:rPr>
                            </m:ctrlPr>
                          </m:dPr>
                          <m:e>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i="1">
                                    <a:solidFill>
                                      <a:schemeClr val="tx1"/>
                                    </a:solidFill>
                                    <a:latin typeface="Cambria Math" panose="02040503050406030204" pitchFamily="18" charset="0"/>
                                    <a:sym typeface="Arial Narrow"/>
                                  </a:rPr>
                                  <m:t>𝑖</m:t>
                                </m:r>
                              </m:sub>
                            </m:sSub>
                            <m:r>
                              <a:rPr lang="en-US" sz="4800" i="1">
                                <a:solidFill>
                                  <a:schemeClr val="tx1"/>
                                </a:solidFill>
                                <a:latin typeface="Cambria Math" panose="02040503050406030204" pitchFamily="18" charset="0"/>
                                <a:sym typeface="Arial Narrow"/>
                              </a:rPr>
                              <m:t>,</m:t>
                            </m:r>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i="1">
                                    <a:solidFill>
                                      <a:schemeClr val="tx1"/>
                                    </a:solidFill>
                                    <a:latin typeface="Cambria Math" panose="02040503050406030204" pitchFamily="18" charset="0"/>
                                    <a:sym typeface="Arial Narrow"/>
                                  </a:rPr>
                                  <m:t>𝑗</m:t>
                                </m:r>
                              </m:sub>
                            </m:sSub>
                          </m:e>
                        </m:d>
                        <m:r>
                          <a:rPr lang="en-US" sz="4800" i="1">
                            <a:solidFill>
                              <a:schemeClr val="tx1"/>
                            </a:solidFill>
                            <a:latin typeface="Cambria Math" panose="02040503050406030204" pitchFamily="18" charset="0"/>
                            <a:sym typeface="Arial Narrow"/>
                          </a:rPr>
                          <m:t>∝</m:t>
                        </m:r>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i="1">
                                <a:solidFill>
                                  <a:schemeClr val="tx1"/>
                                </a:solidFill>
                                <a:latin typeface="Cambria Math" panose="02040503050406030204" pitchFamily="18" charset="0"/>
                                <a:sym typeface="Arial Narrow"/>
                              </a:rPr>
                              <m:t>𝑖</m:t>
                            </m:r>
                          </m:sub>
                        </m:sSub>
                        <m:r>
                          <a:rPr lang="en-US" sz="4800" i="1">
                            <a:solidFill>
                              <a:schemeClr val="tx1"/>
                            </a:solidFill>
                            <a:latin typeface="Cambria Math" panose="02040503050406030204" pitchFamily="18" charset="0"/>
                            <a:sym typeface="Arial Narrow"/>
                          </a:rPr>
                          <m:t>∙</m:t>
                        </m:r>
                        <m:sSub>
                          <m:sSubPr>
                            <m:ctrlPr>
                              <a:rPr lang="ru-RU" sz="4800" i="1">
                                <a:solidFill>
                                  <a:schemeClr val="tx1"/>
                                </a:solidFill>
                                <a:latin typeface="Cambria Math" panose="02040503050406030204" pitchFamily="18" charset="0"/>
                                <a:sym typeface="Arial Narrow"/>
                              </a:rPr>
                            </m:ctrlPr>
                          </m:sSubPr>
                          <m:e>
                            <m:r>
                              <a:rPr lang="ru-RU" sz="4800" i="1">
                                <a:solidFill>
                                  <a:schemeClr val="tx1"/>
                                </a:solidFill>
                                <a:latin typeface="Cambria Math" panose="02040503050406030204" pitchFamily="18" charset="0"/>
                                <a:sym typeface="Arial Narrow"/>
                              </a:rPr>
                              <m:t>𝑤</m:t>
                            </m:r>
                          </m:e>
                          <m:sub>
                            <m:r>
                              <a:rPr lang="en-US" sz="4800" i="1">
                                <a:solidFill>
                                  <a:schemeClr val="tx1"/>
                                </a:solidFill>
                                <a:latin typeface="Cambria Math" panose="02040503050406030204" pitchFamily="18" charset="0"/>
                                <a:sym typeface="Arial Narrow"/>
                              </a:rPr>
                              <m:t>𝑗</m:t>
                            </m:r>
                          </m:sub>
                        </m:sSub>
                      </m:e>
                    </m:func>
                  </m:oMath>
                </a14:m>
                <a:endParaRPr lang="ru-RU" sz="4800" dirty="0">
                  <a:solidFill>
                    <a:srgbClr val="253957"/>
                  </a:solidFill>
                  <a:sym typeface="Arial Narrow"/>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342810" y="3508611"/>
                <a:ext cx="21362350" cy="9445919"/>
              </a:xfrm>
              <a:prstGeom prst="rect">
                <a:avLst/>
              </a:prstGeom>
              <a:blipFill>
                <a:blip r:embed="rId4"/>
                <a:stretch>
                  <a:fillRect l="-1284" t="-1485"/>
                </a:stretch>
              </a:blipFill>
            </p:spPr>
            <p:txBody>
              <a:bodyPr/>
              <a:lstStyle/>
              <a:p>
                <a:r>
                  <a:rPr lang="ru-RU">
                    <a:noFill/>
                  </a:rPr>
                  <a:t> </a:t>
                </a:r>
              </a:p>
            </p:txBody>
          </p:sp>
        </mc:Fallback>
      </mc:AlternateContent>
    </p:spTree>
    <p:extLst>
      <p:ext uri="{BB962C8B-B14F-4D97-AF65-F5344CB8AC3E}">
        <p14:creationId xmlns:p14="http://schemas.microsoft.com/office/powerpoint/2010/main" val="681447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6000" b="1" cap="all" dirty="0" err="1">
                <a:solidFill>
                  <a:srgbClr val="253957"/>
                </a:solidFill>
                <a:sym typeface="Arial Narrow"/>
              </a:rPr>
              <a:t>DEnSE</a:t>
            </a:r>
            <a:r>
              <a:rPr lang="en-US" sz="6000" b="1" cap="all" dirty="0">
                <a:solidFill>
                  <a:srgbClr val="253957"/>
                </a:solidFill>
                <a:sym typeface="Arial Narrow"/>
              </a:rPr>
              <a:t> Vectors</a:t>
            </a:r>
            <a:endParaRPr lang="en-GB" sz="60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342810" y="3833664"/>
            <a:ext cx="21362350" cy="12208470"/>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ИДЕЯ</a:t>
            </a:r>
            <a:r>
              <a:rPr lang="ru-RU" sz="4800" dirty="0">
                <a:solidFill>
                  <a:srgbClr val="253957"/>
                </a:solidFill>
                <a:sym typeface="Arial Narrow"/>
              </a:rPr>
              <a:t>: Использовать тексты корпуса в качестве неявно размеченных обучающих данных.</a:t>
            </a: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Слово </a:t>
            </a:r>
            <a:r>
              <a:rPr lang="en-US" sz="4800" i="1" dirty="0">
                <a:solidFill>
                  <a:schemeClr val="tx1"/>
                </a:solidFill>
                <a:sym typeface="Arial Narrow"/>
              </a:rPr>
              <a:t>s</a:t>
            </a:r>
            <a:r>
              <a:rPr lang="en-US" sz="4800" dirty="0">
                <a:solidFill>
                  <a:srgbClr val="253957"/>
                </a:solidFill>
                <a:sym typeface="Arial Narrow"/>
              </a:rPr>
              <a:t> </a:t>
            </a:r>
            <a:r>
              <a:rPr lang="ru-RU" sz="4800" dirty="0">
                <a:solidFill>
                  <a:srgbClr val="253957"/>
                </a:solidFill>
                <a:sym typeface="Arial Narrow"/>
              </a:rPr>
              <a:t>рядом со словом</a:t>
            </a:r>
            <a:r>
              <a:rPr lang="en-US" sz="4800" dirty="0">
                <a:solidFill>
                  <a:srgbClr val="253957"/>
                </a:solidFill>
                <a:sym typeface="Arial Narrow"/>
              </a:rPr>
              <a:t> </a:t>
            </a:r>
            <a:r>
              <a:rPr lang="en-US" sz="4800" dirty="0">
                <a:solidFill>
                  <a:schemeClr val="tx1"/>
                </a:solidFill>
                <a:sym typeface="Arial Narrow"/>
              </a:rPr>
              <a:t>apricot</a:t>
            </a:r>
            <a:r>
              <a:rPr lang="ru-RU" sz="4800" dirty="0">
                <a:solidFill>
                  <a:schemeClr val="tx1"/>
                </a:solidFill>
                <a:sym typeface="Arial Narrow"/>
              </a:rPr>
              <a:t> </a:t>
            </a:r>
            <a:r>
              <a:rPr lang="ru-RU" sz="4800" dirty="0">
                <a:solidFill>
                  <a:srgbClr val="253957"/>
                </a:solidFill>
                <a:sym typeface="Arial Narrow"/>
              </a:rPr>
              <a:t>является ответом на вопрос</a:t>
            </a:r>
            <a:br>
              <a:rPr lang="ru-RU" sz="4800" dirty="0">
                <a:solidFill>
                  <a:srgbClr val="253957"/>
                </a:solidFill>
                <a:sym typeface="Arial Narrow"/>
              </a:rPr>
            </a:br>
            <a:r>
              <a:rPr lang="en-US" sz="4800" dirty="0">
                <a:solidFill>
                  <a:srgbClr val="253957"/>
                </a:solidFill>
                <a:sym typeface="Arial Narrow"/>
              </a:rPr>
              <a:t>“Is word w likely to show up near apricot?”</a:t>
            </a:r>
            <a:endParaRPr lang="ru-RU"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Не нужна ручная разметка, данных полно</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Идея изначально использовалась </a:t>
            </a:r>
            <a:br>
              <a:rPr lang="ru-RU" sz="4800" dirty="0">
                <a:solidFill>
                  <a:srgbClr val="253957"/>
                </a:solidFill>
                <a:sym typeface="Arial Narrow"/>
              </a:rPr>
            </a:br>
            <a:r>
              <a:rPr lang="ru-RU" sz="4800" dirty="0">
                <a:solidFill>
                  <a:srgbClr val="253957"/>
                </a:solidFill>
                <a:sym typeface="Arial Narrow"/>
              </a:rPr>
              <a:t>в </a:t>
            </a:r>
            <a:r>
              <a:rPr lang="ru-RU" sz="4800" dirty="0" err="1">
                <a:solidFill>
                  <a:srgbClr val="253957"/>
                </a:solidFill>
                <a:sym typeface="Arial Narrow"/>
              </a:rPr>
              <a:t>нейросетевом</a:t>
            </a:r>
            <a:r>
              <a:rPr lang="ru-RU" sz="4800" dirty="0">
                <a:solidFill>
                  <a:srgbClr val="253957"/>
                </a:solidFill>
                <a:sym typeface="Arial Narrow"/>
              </a:rPr>
              <a:t> моделировании языка:</a:t>
            </a:r>
            <a:br>
              <a:rPr lang="ru-RU" sz="4800" dirty="0">
                <a:solidFill>
                  <a:srgbClr val="253957"/>
                </a:solidFill>
                <a:sym typeface="Arial Narrow"/>
              </a:rPr>
            </a:br>
            <a:r>
              <a:rPr lang="ru-RU" sz="4800" dirty="0">
                <a:solidFill>
                  <a:srgbClr val="253957"/>
                </a:solidFill>
                <a:sym typeface="Arial Narrow"/>
              </a:rPr>
              <a:t>"</a:t>
            </a:r>
            <a:r>
              <a:rPr lang="it-IT" sz="4800" dirty="0">
                <a:sym typeface="Arial Narrow"/>
              </a:rPr>
              <a:t>A Neural Probabilistic Language Model</a:t>
            </a:r>
            <a:r>
              <a:rPr lang="en-US" sz="4800" dirty="0">
                <a:sym typeface="Arial Narrow"/>
              </a:rPr>
              <a:t>”,</a:t>
            </a:r>
            <a:r>
              <a:rPr lang="it-IT" sz="4800" dirty="0">
                <a:sym typeface="Arial Narrow"/>
              </a:rPr>
              <a:t>  </a:t>
            </a:r>
            <a:r>
              <a:rPr lang="en-US" sz="4800" dirty="0" err="1">
                <a:solidFill>
                  <a:srgbClr val="253957"/>
                </a:solidFill>
                <a:sym typeface="Arial Narrow"/>
              </a:rPr>
              <a:t>Bengio</a:t>
            </a:r>
            <a:r>
              <a:rPr lang="en-US" sz="4800" dirty="0">
                <a:solidFill>
                  <a:srgbClr val="253957"/>
                </a:solidFill>
                <a:sym typeface="Arial Narrow"/>
              </a:rPr>
              <a:t> et al. (2003)</a:t>
            </a:r>
            <a:br>
              <a:rPr lang="ru-RU" sz="4800" dirty="0">
                <a:solidFill>
                  <a:srgbClr val="253957"/>
                </a:solidFill>
                <a:sym typeface="Arial Narrow"/>
              </a:rPr>
            </a:br>
            <a:r>
              <a:rPr lang="en-US" sz="4800" dirty="0">
                <a:solidFill>
                  <a:srgbClr val="253957"/>
                </a:solidFill>
                <a:sym typeface="Arial Narrow"/>
              </a:rPr>
              <a:t>“</a:t>
            </a:r>
            <a:r>
              <a:rPr lang="en-US" sz="4800" dirty="0">
                <a:sym typeface="Arial Narrow"/>
              </a:rPr>
              <a:t>Natural Language Processing (almost) from Scratch”,</a:t>
            </a:r>
            <a:br>
              <a:rPr lang="en-US" sz="4800" dirty="0">
                <a:sym typeface="Arial Narrow"/>
              </a:rPr>
            </a:br>
            <a:r>
              <a:rPr lang="en-US" sz="4800" dirty="0">
                <a:sym typeface="Arial Narrow"/>
              </a:rPr>
              <a:t> </a:t>
            </a:r>
            <a:r>
              <a:rPr lang="en-US" sz="4800" dirty="0" err="1">
                <a:solidFill>
                  <a:srgbClr val="253957"/>
                </a:solidFill>
                <a:sym typeface="Arial Narrow"/>
              </a:rPr>
              <a:t>Collobert</a:t>
            </a:r>
            <a:r>
              <a:rPr lang="en-US" sz="4800" dirty="0">
                <a:solidFill>
                  <a:srgbClr val="253957"/>
                </a:solidFill>
                <a:sym typeface="Arial Narrow"/>
              </a:rPr>
              <a:t> et al. (2011) </a:t>
            </a: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lang="ru-RU"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p:txBody>
      </p:sp>
      <p:pic>
        <p:nvPicPr>
          <p:cNvPr id="4098" name="Picture 2" descr="Image result for yoshua beng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3591" y="5611124"/>
            <a:ext cx="6113581" cy="693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644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ruder.io/content/images/2016/04/bengio_language_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376" y="3329608"/>
            <a:ext cx="11099499" cy="9343013"/>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26606" y="2218685"/>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latin typeface="+mn-lt"/>
                <a:sym typeface="Arial Narrow"/>
              </a:rPr>
              <a:t>Classic neural language model</a:t>
            </a:r>
            <a:endParaRPr kumimoji="0" sz="6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35337451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6000" b="1" cap="all" dirty="0">
                <a:solidFill>
                  <a:srgbClr val="253957"/>
                </a:solidFill>
                <a:sym typeface="Arial Narrow"/>
              </a:rPr>
              <a:t>Вероятности</a:t>
            </a:r>
            <a:endParaRPr lang="en-GB" sz="6000" b="1" cap="all" dirty="0">
              <a:solidFill>
                <a:srgbClr val="253957"/>
              </a:solidFill>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2" name="Прямоугольник 1"/>
              <p:cNvSpPr/>
              <p:nvPr/>
            </p:nvSpPr>
            <p:spPr>
              <a:xfrm>
                <a:off x="3925359" y="8946232"/>
                <a:ext cx="16057784" cy="25788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i="1">
                              <a:latin typeface="Cambria Math" panose="02040503050406030204" pitchFamily="18" charset="0"/>
                            </a:rPr>
                          </m:ctrlPr>
                        </m:funcPr>
                        <m:fName>
                          <m:r>
                            <a:rPr lang="ru-RU" i="1">
                              <a:latin typeface="Cambria Math" panose="02040503050406030204" pitchFamily="18" charset="0"/>
                            </a:rPr>
                            <m:t>𝑝</m:t>
                          </m:r>
                        </m:fName>
                        <m:e>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𝑡</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𝑡</m:t>
                              </m:r>
                              <m:r>
                                <a:rPr lang="ru-RU" i="1">
                                  <a:latin typeface="Cambria Math" panose="02040503050406030204" pitchFamily="18" charset="0"/>
                                </a:rPr>
                                <m:t>−1</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𝑡</m:t>
                              </m:r>
                              <m:r>
                                <a:rPr lang="ru-RU" i="1">
                                  <a:latin typeface="Cambria Math" panose="02040503050406030204" pitchFamily="18" charset="0"/>
                                </a:rPr>
                                <m:t>−</m:t>
                              </m:r>
                              <m:r>
                                <a:rPr lang="ru-RU" i="1">
                                  <a:latin typeface="Cambria Math" panose="02040503050406030204" pitchFamily="18" charset="0"/>
                                </a:rPr>
                                <m:t>𝑛</m:t>
                              </m:r>
                              <m:r>
                                <a:rPr lang="ru-RU" i="1">
                                  <a:latin typeface="Cambria Math" panose="02040503050406030204" pitchFamily="18" charset="0"/>
                                </a:rPr>
                                <m:t>+1</m:t>
                              </m:r>
                            </m:sub>
                          </m:sSub>
                          <m:r>
                            <a:rPr lang="ru-RU" i="1">
                              <a:latin typeface="Cambria Math" panose="02040503050406030204" pitchFamily="18" charset="0"/>
                            </a:rPr>
                            <m:t>)</m:t>
                          </m:r>
                        </m:e>
                      </m:func>
                      <m:r>
                        <a:rPr lang="ru-RU" i="1">
                          <a:latin typeface="Cambria Math" panose="02040503050406030204" pitchFamily="18" charset="0"/>
                        </a:rPr>
                        <m:t>=</m:t>
                      </m:r>
                      <m:f>
                        <m:fPr>
                          <m:ctrlPr>
                            <a:rPr lang="ru-RU" i="1">
                              <a:latin typeface="Cambria Math" panose="02040503050406030204" pitchFamily="18" charset="0"/>
                            </a:rPr>
                          </m:ctrlPr>
                        </m:fPr>
                        <m:num>
                          <m:r>
                            <m:rPr>
                              <m:sty m:val="p"/>
                            </m:rPr>
                            <a:rPr lang="ru-RU" i="0">
                              <a:latin typeface="Cambria Math" panose="02040503050406030204" pitchFamily="18" charset="0"/>
                            </a:rPr>
                            <m:t>exp</m:t>
                          </m:r>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m:t>
                              </m:r>
                            </m:sup>
                          </m:sSup>
                          <m:sSubSup>
                            <m:sSubSupPr>
                              <m:ctrlPr>
                                <a:rPr lang="ru-RU" i="1">
                                  <a:latin typeface="Cambria Math" panose="02040503050406030204" pitchFamily="18" charset="0"/>
                                </a:rPr>
                              </m:ctrlPr>
                            </m:sSubSupPr>
                            <m:e>
                              <m:r>
                                <a:rPr lang="ru-RU" i="1">
                                  <a:latin typeface="Cambria Math" panose="02040503050406030204" pitchFamily="18" charset="0"/>
                                </a:rPr>
                                <m:t>𝑣</m:t>
                              </m:r>
                            </m:e>
                            <m:sub>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𝑡</m:t>
                                  </m:r>
                                </m:sub>
                              </m:sSub>
                            </m:sub>
                            <m:sup>
                              <m:r>
                                <a:rPr lang="ru-RU" i="1">
                                  <a:latin typeface="Cambria Math" panose="02040503050406030204" pitchFamily="18" charset="0"/>
                                </a:rPr>
                                <m:t>′</m:t>
                              </m:r>
                            </m:sup>
                          </m:sSubSup>
                          <m:r>
                            <a:rPr lang="ru-RU" i="1">
                              <a:latin typeface="Cambria Math" panose="02040503050406030204" pitchFamily="18" charset="0"/>
                            </a:rPr>
                            <m:t>)</m:t>
                          </m:r>
                        </m:num>
                        <m:den>
                          <m:nary>
                            <m:naryPr>
                              <m:chr m:val="∑"/>
                              <m:limLoc m:val="undOvr"/>
                              <m:grow m:val="on"/>
                              <m:supHide m:val="on"/>
                              <m:ctrlPr>
                                <a:rPr lang="ru-RU" i="1">
                                  <a:latin typeface="Cambria Math" panose="02040503050406030204" pitchFamily="18" charset="0"/>
                                </a:rPr>
                              </m:ctrlPr>
                            </m:naryPr>
                            <m:sub>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𝑖</m:t>
                                  </m:r>
                                </m:sub>
                              </m:sSub>
                              <m:r>
                                <a:rPr lang="ru-RU" i="1">
                                  <a:latin typeface="Cambria Math" panose="02040503050406030204" pitchFamily="18" charset="0"/>
                                </a:rPr>
                                <m:t>∈</m:t>
                              </m:r>
                              <m:r>
                                <a:rPr lang="ru-RU" i="1">
                                  <a:latin typeface="Cambria Math" panose="02040503050406030204" pitchFamily="18" charset="0"/>
                                </a:rPr>
                                <m:t>𝑉</m:t>
                              </m:r>
                            </m:sub>
                            <m:sup/>
                            <m:e>
                              <m:r>
                                <m:rPr>
                                  <m:sty m:val="p"/>
                                </m:rPr>
                                <a:rPr lang="ru-RU" i="0">
                                  <a:latin typeface="Cambria Math" panose="02040503050406030204" pitchFamily="18" charset="0"/>
                                </a:rPr>
                                <m:t>exp</m:t>
                              </m:r>
                              <m:r>
                                <a:rPr lang="ru-RU" i="1">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m:t>
                                  </m:r>
                                </m:sup>
                              </m:sSup>
                              <m:sSubSup>
                                <m:sSubSupPr>
                                  <m:ctrlPr>
                                    <a:rPr lang="ru-RU" i="1">
                                      <a:latin typeface="Cambria Math" panose="02040503050406030204" pitchFamily="18" charset="0"/>
                                    </a:rPr>
                                  </m:ctrlPr>
                                </m:sSubSupPr>
                                <m:e>
                                  <m:r>
                                    <a:rPr lang="ru-RU" i="1">
                                      <a:latin typeface="Cambria Math" panose="02040503050406030204" pitchFamily="18" charset="0"/>
                                    </a:rPr>
                                    <m:t>𝑣</m:t>
                                  </m:r>
                                </m:e>
                                <m:sub>
                                  <m:sSub>
                                    <m:sSubPr>
                                      <m:ctrlPr>
                                        <a:rPr lang="ru-RU" i="1">
                                          <a:latin typeface="Cambria Math" panose="02040503050406030204" pitchFamily="18" charset="0"/>
                                        </a:rPr>
                                      </m:ctrlPr>
                                    </m:sSubPr>
                                    <m:e>
                                      <m:r>
                                        <a:rPr lang="ru-RU" i="1">
                                          <a:latin typeface="Cambria Math" panose="02040503050406030204" pitchFamily="18" charset="0"/>
                                        </a:rPr>
                                        <m:t>𝑤</m:t>
                                      </m:r>
                                    </m:e>
                                    <m:sub>
                                      <m:r>
                                        <a:rPr lang="ru-RU" i="1">
                                          <a:latin typeface="Cambria Math" panose="02040503050406030204" pitchFamily="18" charset="0"/>
                                        </a:rPr>
                                        <m:t>𝑖</m:t>
                                      </m:r>
                                    </m:sub>
                                  </m:sSub>
                                </m:sub>
                                <m:sup>
                                  <m:r>
                                    <a:rPr lang="ru-RU" i="1">
                                      <a:latin typeface="Cambria Math" panose="02040503050406030204" pitchFamily="18" charset="0"/>
                                    </a:rPr>
                                    <m:t>′</m:t>
                                  </m:r>
                                </m:sup>
                              </m:sSubSup>
                              <m:r>
                                <a:rPr lang="ru-RU" i="1">
                                  <a:latin typeface="Cambria Math" panose="02040503050406030204" pitchFamily="18" charset="0"/>
                                </a:rPr>
                                <m:t>)</m:t>
                              </m:r>
                            </m:e>
                          </m:nary>
                        </m:den>
                      </m:f>
                    </m:oMath>
                  </m:oMathPara>
                </a14:m>
                <a:endParaRPr lang="ru-RU"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3925359" y="8946232"/>
                <a:ext cx="16057784" cy="2578847"/>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4487144" y="4289985"/>
                <a:ext cx="16417824" cy="16303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sz="4800" i="1">
                              <a:latin typeface="Cambria Math" panose="02040503050406030204" pitchFamily="18" charset="0"/>
                            </a:rPr>
                          </m:ctrlPr>
                        </m:funcPr>
                        <m:fName>
                          <m:r>
                            <a:rPr lang="ru-RU" sz="4800" i="1">
                              <a:latin typeface="Cambria Math" panose="02040503050406030204" pitchFamily="18" charset="0"/>
                            </a:rPr>
                            <m:t>𝑝</m:t>
                          </m:r>
                        </m:fName>
                        <m:e>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m:t>
                              </m:r>
                              <m:r>
                                <a:rPr lang="ru-RU" sz="4800" i="1">
                                  <a:latin typeface="Cambria Math" panose="02040503050406030204" pitchFamily="18" charset="0"/>
                                </a:rPr>
                                <m:t>𝑛</m:t>
                              </m:r>
                              <m:r>
                                <a:rPr lang="ru-RU" sz="4800" i="1">
                                  <a:latin typeface="Cambria Math" panose="02040503050406030204" pitchFamily="18" charset="0"/>
                                </a:rPr>
                                <m:t>+1</m:t>
                              </m:r>
                            </m:sub>
                          </m:sSub>
                          <m:r>
                            <a:rPr lang="ru-RU" sz="4800" i="1">
                              <a:latin typeface="Cambria Math" panose="02040503050406030204" pitchFamily="18" charset="0"/>
                            </a:rPr>
                            <m:t>)</m:t>
                          </m:r>
                        </m:e>
                      </m:func>
                      <m:r>
                        <a:rPr lang="ru-RU" sz="4800" i="1">
                          <a:latin typeface="Cambria Math" panose="02040503050406030204" pitchFamily="18" charset="0"/>
                        </a:rPr>
                        <m:t>=</m:t>
                      </m:r>
                      <m:f>
                        <m:fPr>
                          <m:ctrlPr>
                            <a:rPr lang="ru-RU" sz="4800" i="1">
                              <a:latin typeface="Cambria Math" panose="02040503050406030204" pitchFamily="18" charset="0"/>
                            </a:rPr>
                          </m:ctrlPr>
                        </m:fPr>
                        <m:num>
                          <m:func>
                            <m:funcPr>
                              <m:ctrlPr>
                                <a:rPr lang="ru-RU" sz="4800" i="1">
                                  <a:latin typeface="Cambria Math" panose="02040503050406030204" pitchFamily="18" charset="0"/>
                                </a:rPr>
                              </m:ctrlPr>
                            </m:funcPr>
                            <m:fName>
                              <m:r>
                                <m:rPr>
                                  <m:sty m:val="p"/>
                                </m:rPr>
                                <a:rPr lang="ru-RU" sz="4800">
                                  <a:latin typeface="Cambria Math" panose="02040503050406030204" pitchFamily="18" charset="0"/>
                                </a:rPr>
                                <m:t>count</m:t>
                              </m:r>
                            </m:fName>
                            <m:e>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m:t>
                                  </m:r>
                                  <m:r>
                                    <a:rPr lang="ru-RU" sz="4800" i="1">
                                      <a:latin typeface="Cambria Math" panose="02040503050406030204" pitchFamily="18" charset="0"/>
                                    </a:rPr>
                                    <m:t>𝑛</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sub>
                              </m:sSub>
                              <m:r>
                                <a:rPr lang="ru-RU" sz="4800" i="1">
                                  <a:latin typeface="Cambria Math" panose="02040503050406030204" pitchFamily="18" charset="0"/>
                                </a:rPr>
                                <m:t>)</m:t>
                              </m:r>
                            </m:e>
                          </m:func>
                        </m:num>
                        <m:den>
                          <m:func>
                            <m:funcPr>
                              <m:ctrlPr>
                                <a:rPr lang="ru-RU" sz="4800" i="1">
                                  <a:latin typeface="Cambria Math" panose="02040503050406030204" pitchFamily="18" charset="0"/>
                                </a:rPr>
                              </m:ctrlPr>
                            </m:funcPr>
                            <m:fName>
                              <m:r>
                                <m:rPr>
                                  <m:sty m:val="p"/>
                                </m:rPr>
                                <a:rPr lang="ru-RU" sz="4800">
                                  <a:latin typeface="Cambria Math" panose="02040503050406030204" pitchFamily="18" charset="0"/>
                                </a:rPr>
                                <m:t>count</m:t>
                              </m:r>
                            </m:fName>
                            <m:e>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m:t>
                                  </m:r>
                                  <m:r>
                                    <a:rPr lang="ru-RU" sz="4800" i="1">
                                      <a:latin typeface="Cambria Math" panose="02040503050406030204" pitchFamily="18" charset="0"/>
                                    </a:rPr>
                                    <m:t>𝑛</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−1</m:t>
                                  </m:r>
                                </m:sub>
                              </m:sSub>
                              <m:r>
                                <a:rPr lang="ru-RU" sz="4800" i="1">
                                  <a:latin typeface="Cambria Math" panose="02040503050406030204" pitchFamily="18" charset="0"/>
                                </a:rPr>
                                <m:t>)</m:t>
                              </m:r>
                            </m:e>
                          </m:func>
                        </m:den>
                      </m:f>
                    </m:oMath>
                  </m:oMathPara>
                </a14:m>
                <a:endParaRPr lang="ru-RU" dirty="0"/>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4487144" y="4289985"/>
                <a:ext cx="16417824" cy="1630318"/>
              </a:xfrm>
              <a:prstGeom prst="rect">
                <a:avLst/>
              </a:prstGeom>
              <a:blipFill>
                <a:blip r:embed="rId5"/>
                <a:stretch>
                  <a:fillRect/>
                </a:stretch>
              </a:blipFill>
            </p:spPr>
            <p:txBody>
              <a:bodyPr/>
              <a:lstStyle/>
              <a:p>
                <a:r>
                  <a:rPr lang="ru-RU">
                    <a:noFill/>
                  </a:rPr>
                  <a:t> </a:t>
                </a:r>
              </a:p>
            </p:txBody>
          </p:sp>
        </mc:Fallback>
      </mc:AlternateContent>
      <p:sp>
        <p:nvSpPr>
          <p:cNvPr id="5" name="Стрелка вниз 4"/>
          <p:cNvSpPr/>
          <p:nvPr/>
        </p:nvSpPr>
        <p:spPr>
          <a:xfrm>
            <a:off x="10823848" y="6569968"/>
            <a:ext cx="3024336" cy="1944216"/>
          </a:xfrm>
          <a:prstGeom prst="downArrow">
            <a:avLst/>
          </a:prstGeom>
          <a:blipFill rotWithShape="1">
            <a:blip r:embed="rId6"/>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805730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word2vec</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9" y="4481737"/>
            <a:ext cx="15015000"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hangingPunct="1">
              <a:buClr>
                <a:srgbClr val="000000"/>
              </a:buClr>
              <a:buSzPct val="100000"/>
              <a:defRPr sz="2400"/>
            </a:pPr>
            <a:r>
              <a:rPr lang="en-US" sz="4800" kern="1200" dirty="0">
                <a:solidFill>
                  <a:schemeClr val="tx1"/>
                </a:solidFill>
                <a:latin typeface="+mn-lt"/>
                <a:ea typeface="TheSans UHH" pitchFamily="2"/>
                <a:cs typeface="TheSans UHH Regular" pitchFamily="2"/>
              </a:rPr>
              <a:t>Mikolov, T., </a:t>
            </a:r>
            <a:r>
              <a:rPr lang="en-US" sz="4800" kern="1200" dirty="0" err="1">
                <a:solidFill>
                  <a:schemeClr val="tx1"/>
                </a:solidFill>
                <a:latin typeface="+mn-lt"/>
                <a:ea typeface="TheSans UHH" pitchFamily="2"/>
                <a:cs typeface="TheSans UHH Regular" pitchFamily="2"/>
              </a:rPr>
              <a:t>Corrado</a:t>
            </a:r>
            <a:r>
              <a:rPr lang="en-US" sz="4800" kern="1200" dirty="0">
                <a:solidFill>
                  <a:schemeClr val="tx1"/>
                </a:solidFill>
                <a:latin typeface="+mn-lt"/>
                <a:ea typeface="TheSans UHH" pitchFamily="2"/>
                <a:cs typeface="TheSans UHH Regular" pitchFamily="2"/>
              </a:rPr>
              <a:t>, G., Chen, K., &amp; Dean, J. (2013). Efficient Estimation of Word Representations in Vector Space. Proceedings of the International Conference on Learning Representations (ICLR 2013), 1–12.</a:t>
            </a:r>
            <a:endParaRPr lang="ru-RU" sz="4800" kern="1200" dirty="0">
              <a:solidFill>
                <a:schemeClr val="tx1"/>
              </a:solidFill>
              <a:latin typeface="+mn-lt"/>
              <a:ea typeface="TheSans UHH" pitchFamily="2"/>
              <a:cs typeface="TheSans UHH Regular" pitchFamily="2"/>
            </a:endParaRPr>
          </a:p>
          <a:p>
            <a:pPr lvl="0" algn="l" hangingPunct="1">
              <a:buClr>
                <a:srgbClr val="000000"/>
              </a:buClr>
              <a:buSzPct val="100000"/>
              <a:defRPr sz="2400"/>
            </a:pPr>
            <a:r>
              <a:rPr lang="en-US" sz="4800" kern="1200" dirty="0">
                <a:solidFill>
                  <a:schemeClr val="tx1"/>
                </a:solidFill>
                <a:latin typeface="+mn-lt"/>
                <a:ea typeface="TheSans UHH" pitchFamily="2"/>
                <a:cs typeface="TheSans UHH Regular" pitchFamily="2"/>
              </a:rPr>
              <a:t>Mikolov, T., Chen, K., </a:t>
            </a:r>
            <a:r>
              <a:rPr lang="en-US" sz="4800" kern="1200" dirty="0" err="1">
                <a:solidFill>
                  <a:schemeClr val="tx1"/>
                </a:solidFill>
                <a:latin typeface="+mn-lt"/>
                <a:ea typeface="TheSans UHH" pitchFamily="2"/>
                <a:cs typeface="TheSans UHH Regular" pitchFamily="2"/>
              </a:rPr>
              <a:t>Corrado</a:t>
            </a:r>
            <a:r>
              <a:rPr lang="en-US" sz="4800" kern="1200" dirty="0">
                <a:solidFill>
                  <a:schemeClr val="tx1"/>
                </a:solidFill>
                <a:latin typeface="+mn-lt"/>
                <a:ea typeface="TheSans UHH" pitchFamily="2"/>
                <a:cs typeface="TheSans UHH Regular" pitchFamily="2"/>
              </a:rPr>
              <a:t>, G., &amp; Dean, J. (2013). Distributed Representations of Words and Phrases and their Compositionality. NIPS, 1–9.</a:t>
            </a:r>
          </a:p>
          <a:p>
            <a:pPr lvl="0" algn="l" hangingPunct="1">
              <a:buClr>
                <a:srgbClr val="000000"/>
              </a:buClr>
              <a:buSzPct val="100000"/>
              <a:defRPr sz="2400"/>
            </a:pPr>
            <a:r>
              <a:rPr lang="en-US" sz="4400" u="sng" kern="1200" dirty="0">
                <a:solidFill>
                  <a:srgbClr val="0000FF"/>
                </a:solidFill>
                <a:latin typeface="+mn-lt"/>
                <a:ea typeface="TheSans UHH" pitchFamily="2"/>
                <a:cs typeface="TheSans UHH Regular" pitchFamily="2"/>
                <a:hlinkClick r:id="rId4"/>
              </a:rPr>
              <a:t>https://code.google.com/archive/p/word2vec/</a:t>
            </a:r>
          </a:p>
          <a:p>
            <a:pPr marR="0" lvl="0" algn="l" defTabSz="821531" rtl="0" eaLnBrk="1" fontAlgn="auto" latinLnBrk="0" hangingPunct="0">
              <a:lnSpc>
                <a:spcPct val="100000"/>
              </a:lnSpc>
              <a:spcBef>
                <a:spcPts val="2800"/>
              </a:spcBef>
              <a:spcAft>
                <a:spcPts val="0"/>
              </a:spcAft>
              <a:buClrTx/>
              <a:buSzPct val="100000"/>
              <a:tabLst/>
              <a:defRPr sz="2800">
                <a:solidFill>
                  <a:srgbClr val="253957"/>
                </a:solidFill>
                <a:latin typeface="+mn-lt"/>
                <a:ea typeface="+mn-ea"/>
                <a:cs typeface="+mn-cs"/>
                <a:sym typeface="Arial Narrow"/>
              </a:defRPr>
            </a:pPr>
            <a:endParaRPr kumimoji="0" lang="en-US" sz="3200" b="0" i="0" u="none" strike="noStrike" kern="0" cap="none" spc="0" normalizeH="0" baseline="0" noProof="0" dirty="0">
              <a:ln>
                <a:noFill/>
              </a:ln>
              <a:solidFill>
                <a:srgbClr val="253957"/>
              </a:solidFill>
              <a:effectLst/>
              <a:uLnTx/>
              <a:uFillTx/>
              <a:latin typeface="Arial Narrow"/>
              <a:sym typeface="Arial Narrow"/>
            </a:endParaRPr>
          </a:p>
        </p:txBody>
      </p:sp>
      <p:pic>
        <p:nvPicPr>
          <p:cNvPr id="9" name="Picture 5"/>
          <p:cNvPicPr>
            <a:picLocks noChangeAspect="1"/>
          </p:cNvPicPr>
          <p:nvPr/>
        </p:nvPicPr>
        <p:blipFill>
          <a:blip r:embed="rId5">
            <a:lum/>
            <a:alphaModFix/>
          </a:blip>
          <a:srcRect/>
          <a:stretch>
            <a:fillRect/>
          </a:stretch>
        </p:blipFill>
        <p:spPr>
          <a:xfrm>
            <a:off x="17282889" y="2393504"/>
            <a:ext cx="6028758" cy="6669637"/>
          </a:xfrm>
          <a:prstGeom prst="rect">
            <a:avLst/>
          </a:prstGeom>
          <a:noFill/>
          <a:ln>
            <a:noFill/>
          </a:ln>
        </p:spPr>
      </p:pic>
    </p:spTree>
    <p:extLst>
      <p:ext uri="{BB962C8B-B14F-4D97-AF65-F5344CB8AC3E}">
        <p14:creationId xmlns:p14="http://schemas.microsoft.com/office/powerpoint/2010/main" val="202992102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468666"/>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word2vec</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4" name="Рисунок 3">
            <a:extLst>
              <a:ext uri="{FF2B5EF4-FFF2-40B4-BE49-F238E27FC236}">
                <a16:creationId xmlns:a16="http://schemas.microsoft.com/office/drawing/2014/main" id="{88060775-E7A6-4195-8547-41482DB20F2D}"/>
              </a:ext>
            </a:extLst>
          </p:cNvPr>
          <p:cNvPicPr>
            <a:picLocks noChangeAspect="1"/>
          </p:cNvPicPr>
          <p:nvPr/>
        </p:nvPicPr>
        <p:blipFill>
          <a:blip r:embed="rId4"/>
          <a:stretch>
            <a:fillRect/>
          </a:stretch>
        </p:blipFill>
        <p:spPr>
          <a:xfrm>
            <a:off x="5766912" y="4985798"/>
            <a:ext cx="12850176" cy="6838854"/>
          </a:xfrm>
          <a:prstGeom prst="rect">
            <a:avLst/>
          </a:prstGeom>
        </p:spPr>
      </p:pic>
    </p:spTree>
    <p:extLst>
      <p:ext uri="{BB962C8B-B14F-4D97-AF65-F5344CB8AC3E}">
        <p14:creationId xmlns:p14="http://schemas.microsoft.com/office/powerpoint/2010/main" val="22808005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7000" b="1" cap="all" dirty="0">
                <a:solidFill>
                  <a:srgbClr val="253957"/>
                </a:solidFill>
                <a:latin typeface="+mn-lt"/>
                <a:sym typeface="Arial Narrow"/>
              </a:rPr>
              <a:t>Continuous bag-of-words (CBOW)</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4299647"/>
                <a:ext cx="16093184" cy="87849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r>
                  <a:rPr lang="ru-RU" sz="4800" b="1" kern="1200" dirty="0">
                    <a:solidFill>
                      <a:srgbClr val="253957"/>
                    </a:solidFill>
                    <a:latin typeface="+mn-lt"/>
                    <a:sym typeface="Arial Narrow"/>
                  </a:rPr>
                  <a:t>Текущее</a:t>
                </a:r>
                <a:r>
                  <a:rPr lang="ru-RU" sz="4800" kern="1200" dirty="0">
                    <a:solidFill>
                      <a:srgbClr val="253957"/>
                    </a:solidFill>
                    <a:latin typeface="+mn-lt"/>
                    <a:sym typeface="Arial Narrow"/>
                  </a:rPr>
                  <a:t> </a:t>
                </a:r>
                <a:r>
                  <a:rPr lang="ru-RU" sz="4800" b="1" kern="1200" dirty="0">
                    <a:solidFill>
                      <a:srgbClr val="253957"/>
                    </a:solidFill>
                    <a:latin typeface="+mn-lt"/>
                    <a:sym typeface="Arial Narrow"/>
                  </a:rPr>
                  <a:t>слово</a:t>
                </a:r>
                <a:r>
                  <a:rPr lang="ru-RU" sz="4800" kern="1200" dirty="0">
                    <a:solidFill>
                      <a:srgbClr val="253957"/>
                    </a:solidFill>
                    <a:latin typeface="+mn-lt"/>
                    <a:sym typeface="Arial Narrow"/>
                  </a:rPr>
                  <a:t>: </a:t>
                </a:r>
                <a14:m>
                  <m:oMath xmlns:m="http://schemas.openxmlformats.org/officeDocument/2006/math">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sub>
                    </m:sSub>
                  </m:oMath>
                </a14:m>
                <a:endParaRPr lang="en-US" sz="4800" kern="1200" dirty="0">
                  <a:solidFill>
                    <a:srgbClr val="253957"/>
                  </a:solidFill>
                  <a:latin typeface="+mn-lt"/>
                  <a:sym typeface="Arial Narrow"/>
                </a:endParaRPr>
              </a:p>
              <a:p>
                <a:pPr lvl="0" algn="l" hangingPunct="1">
                  <a:buClr>
                    <a:srgbClr val="000000"/>
                  </a:buClr>
                  <a:buSzPct val="100000"/>
                  <a:defRPr sz="2400"/>
                </a:pPr>
                <a:r>
                  <a:rPr lang="ru-RU" sz="4800" b="1" kern="1200" dirty="0">
                    <a:solidFill>
                      <a:srgbClr val="253957"/>
                    </a:solidFill>
                    <a:latin typeface="+mn-lt"/>
                    <a:sym typeface="Arial Narrow"/>
                  </a:rPr>
                  <a:t>Контекст</a:t>
                </a:r>
                <a:r>
                  <a:rPr lang="ru-RU" sz="4800" kern="1200" dirty="0">
                    <a:solidFill>
                      <a:srgbClr val="253957"/>
                    </a:solidFill>
                    <a:latin typeface="+mn-lt"/>
                    <a:sym typeface="Arial Narrow"/>
                  </a:rPr>
                  <a:t>: </a:t>
                </a:r>
                <a14:m>
                  <m:oMath xmlns:m="http://schemas.openxmlformats.org/officeDocument/2006/math">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𝑛</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𝑛</m:t>
                        </m:r>
                      </m:sub>
                    </m:sSub>
                  </m:oMath>
                </a14:m>
                <a:endParaRPr lang="en-US" sz="4800" dirty="0">
                  <a:latin typeface="+mn-lt"/>
                </a:endParaRPr>
              </a:p>
              <a:p>
                <a:pPr lvl="0" algn="l" hangingPunct="1">
                  <a:buClr>
                    <a:srgbClr val="000000"/>
                  </a:buClr>
                  <a:buSzPct val="100000"/>
                  <a:defRPr sz="2400"/>
                </a:pPr>
                <a:r>
                  <a:rPr lang="ru-RU" sz="4800" b="1" dirty="0">
                    <a:solidFill>
                      <a:srgbClr val="253957"/>
                    </a:solidFill>
                    <a:latin typeface="Arial Narrow"/>
                    <a:sym typeface="Arial Narrow"/>
                  </a:rPr>
                  <a:t>Хотим оценить: </a:t>
                </a:r>
                <a14:m>
                  <m:oMath xmlns:m="http://schemas.openxmlformats.org/officeDocument/2006/math">
                    <m:func>
                      <m:funcPr>
                        <m:ctrlPr>
                          <a:rPr lang="ru-RU" sz="4800" i="1">
                            <a:latin typeface="Cambria Math" panose="02040503050406030204" pitchFamily="18" charset="0"/>
                          </a:rPr>
                        </m:ctrlPr>
                      </m:funcPr>
                      <m:fName>
                        <m:r>
                          <a:rPr lang="en-US" sz="4800" b="0" i="1" smtClean="0">
                            <a:latin typeface="Cambria Math" panose="02040503050406030204" pitchFamily="18" charset="0"/>
                          </a:rPr>
                          <m:t>𝑝</m:t>
                        </m:r>
                        <m:d>
                          <m:dPr>
                            <m:ctrlPr>
                              <a:rPr lang="en-US" sz="4800" b="0" i="1" smtClean="0">
                                <a:latin typeface="Cambria Math" panose="02040503050406030204" pitchFamily="18" charset="0"/>
                              </a:rPr>
                            </m:ctrlPr>
                          </m:dPr>
                          <m:e>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𝑖</m:t>
                                </m:r>
                              </m:sub>
                            </m:sSub>
                            <m:r>
                              <a:rPr lang="ru-RU" sz="4800" i="1">
                                <a:latin typeface="Cambria Math" panose="02040503050406030204" pitchFamily="18" charset="0"/>
                              </a:rPr>
                              <m:t>|</m:t>
                            </m:r>
                            <m:r>
                              <a:rPr lang="en-US" sz="4800" b="0" i="1" smtClean="0">
                                <a:latin typeface="Cambria Math" panose="02040503050406030204" pitchFamily="18" charset="0"/>
                              </a:rPr>
                              <m:t>𝐶𝑜𝑛𝑡𝑒𝑥𝑡</m:t>
                            </m:r>
                          </m:e>
                        </m:d>
                        <m:r>
                          <a:rPr lang="en-US" sz="4800" b="0" i="1" smtClean="0">
                            <a:latin typeface="Cambria Math" panose="02040503050406030204" pitchFamily="18" charset="0"/>
                          </a:rPr>
                          <m:t>=</m:t>
                        </m:r>
                        <m:r>
                          <a:rPr lang="ru-RU" sz="4800" i="1">
                            <a:latin typeface="Cambria Math" panose="02040503050406030204" pitchFamily="18" charset="0"/>
                          </a:rPr>
                          <m:t>𝑝</m:t>
                        </m:r>
                      </m:fName>
                      <m:e>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𝑛</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𝑖</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𝑖</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𝑛</m:t>
                            </m:r>
                          </m:sub>
                        </m:sSub>
                        <m:r>
                          <a:rPr lang="ru-RU" sz="4800" i="1">
                            <a:latin typeface="Cambria Math" panose="02040503050406030204" pitchFamily="18" charset="0"/>
                          </a:rPr>
                          <m:t>)</m:t>
                        </m:r>
                      </m:e>
                    </m:func>
                  </m:oMath>
                </a14:m>
                <a:endParaRPr lang="en-US" sz="4800" b="1" dirty="0">
                  <a:solidFill>
                    <a:srgbClr val="253957"/>
                  </a:solidFill>
                  <a:latin typeface="Arial Narrow"/>
                  <a:sym typeface="Arial Narrow"/>
                </a:endParaRPr>
              </a:p>
              <a:p>
                <a:pPr algn="l" hangingPunct="1">
                  <a:buClr>
                    <a:srgbClr val="000000"/>
                  </a:buClr>
                  <a:buSzPct val="100000"/>
                  <a:defRPr sz="2400"/>
                </a:pPr>
                <a:endParaRPr lang="ru-RU" sz="4800" dirty="0"/>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928768" y="4299647"/>
                <a:ext cx="16093184" cy="8784976"/>
              </a:xfrm>
              <a:prstGeom prst="rect">
                <a:avLst/>
              </a:prstGeom>
              <a:blipFill>
                <a:blip r:embed="rId4"/>
                <a:stretch>
                  <a:fillRect l="-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pic>
        <p:nvPicPr>
          <p:cNvPr id="3" name="Рисунок 2"/>
          <p:cNvPicPr>
            <a:picLocks noChangeAspect="1"/>
          </p:cNvPicPr>
          <p:nvPr/>
        </p:nvPicPr>
        <p:blipFill>
          <a:blip r:embed="rId5"/>
          <a:stretch>
            <a:fillRect/>
          </a:stretch>
        </p:blipFill>
        <p:spPr>
          <a:xfrm>
            <a:off x="1869692" y="4071569"/>
            <a:ext cx="18938104" cy="4028543"/>
          </a:xfrm>
          <a:prstGeom prst="rect">
            <a:avLst/>
          </a:prstGeom>
        </p:spPr>
      </p:pic>
    </p:spTree>
    <p:extLst>
      <p:ext uri="{BB962C8B-B14F-4D97-AF65-F5344CB8AC3E}">
        <p14:creationId xmlns:p14="http://schemas.microsoft.com/office/powerpoint/2010/main" val="3033899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6600" b="1" kern="1200" cap="all" dirty="0">
                <a:solidFill>
                  <a:srgbClr val="253957"/>
                </a:solidFill>
                <a:ea typeface="TheSans UHH" pitchFamily="2"/>
                <a:cs typeface="TheSans UHH Regular" pitchFamily="2"/>
                <a:sym typeface="Arial Narrow"/>
              </a:rPr>
              <a:t>skip-gram</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4299647"/>
                <a:ext cx="16093184" cy="87849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r>
                  <a:rPr lang="ru-RU" sz="4800" b="1" kern="1200" dirty="0">
                    <a:solidFill>
                      <a:srgbClr val="253957"/>
                    </a:solidFill>
                    <a:latin typeface="+mn-lt"/>
                    <a:sym typeface="Arial Narrow"/>
                  </a:rPr>
                  <a:t>Текущее</a:t>
                </a:r>
                <a:r>
                  <a:rPr lang="ru-RU" sz="4800" kern="1200" dirty="0">
                    <a:solidFill>
                      <a:srgbClr val="253957"/>
                    </a:solidFill>
                    <a:latin typeface="+mn-lt"/>
                    <a:sym typeface="Arial Narrow"/>
                  </a:rPr>
                  <a:t> </a:t>
                </a:r>
                <a:r>
                  <a:rPr lang="ru-RU" sz="4800" b="1" kern="1200" dirty="0">
                    <a:solidFill>
                      <a:srgbClr val="253957"/>
                    </a:solidFill>
                    <a:latin typeface="+mn-lt"/>
                    <a:sym typeface="Arial Narrow"/>
                  </a:rPr>
                  <a:t>слово</a:t>
                </a:r>
                <a:r>
                  <a:rPr lang="ru-RU" sz="4800" kern="1200" dirty="0">
                    <a:solidFill>
                      <a:srgbClr val="253957"/>
                    </a:solidFill>
                    <a:latin typeface="+mn-lt"/>
                    <a:sym typeface="Arial Narrow"/>
                  </a:rPr>
                  <a:t>: </a:t>
                </a:r>
                <a14:m>
                  <m:oMath xmlns:m="http://schemas.openxmlformats.org/officeDocument/2006/math">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sub>
                    </m:sSub>
                  </m:oMath>
                </a14:m>
                <a:endParaRPr lang="en-US" sz="4800" kern="1200" dirty="0">
                  <a:solidFill>
                    <a:srgbClr val="253957"/>
                  </a:solidFill>
                  <a:latin typeface="+mn-lt"/>
                  <a:sym typeface="Arial Narrow"/>
                </a:endParaRPr>
              </a:p>
              <a:p>
                <a:pPr lvl="0" algn="l" hangingPunct="1">
                  <a:buClr>
                    <a:srgbClr val="000000"/>
                  </a:buClr>
                  <a:buSzPct val="100000"/>
                  <a:defRPr sz="2400"/>
                </a:pPr>
                <a:r>
                  <a:rPr lang="ru-RU" sz="4800" b="1" kern="1200" dirty="0">
                    <a:solidFill>
                      <a:srgbClr val="253957"/>
                    </a:solidFill>
                    <a:latin typeface="+mn-lt"/>
                    <a:sym typeface="Arial Narrow"/>
                  </a:rPr>
                  <a:t>Контекст</a:t>
                </a:r>
                <a:r>
                  <a:rPr lang="ru-RU" sz="4800" kern="1200" dirty="0">
                    <a:solidFill>
                      <a:srgbClr val="253957"/>
                    </a:solidFill>
                    <a:latin typeface="+mn-lt"/>
                    <a:sym typeface="Arial Narrow"/>
                  </a:rPr>
                  <a:t>: </a:t>
                </a:r>
                <a14:m>
                  <m:oMath xmlns:m="http://schemas.openxmlformats.org/officeDocument/2006/math">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𝑛</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b="0" i="1" smtClean="0">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𝑛</m:t>
                        </m:r>
                      </m:sub>
                    </m:sSub>
                  </m:oMath>
                </a14:m>
                <a:endParaRPr lang="en-US" sz="4800" dirty="0">
                  <a:latin typeface="+mn-lt"/>
                </a:endParaRPr>
              </a:p>
              <a:p>
                <a:pPr lvl="0" algn="l" hangingPunct="1">
                  <a:buClr>
                    <a:srgbClr val="000000"/>
                  </a:buClr>
                  <a:buSzPct val="100000"/>
                  <a:defRPr sz="2400"/>
                </a:pPr>
                <a:r>
                  <a:rPr lang="ru-RU" sz="4800" b="1" dirty="0">
                    <a:solidFill>
                      <a:srgbClr val="253957"/>
                    </a:solidFill>
                    <a:latin typeface="Arial Narrow"/>
                    <a:sym typeface="Arial Narrow"/>
                  </a:rPr>
                  <a:t>Хотим оценить:</a:t>
                </a:r>
                <a:endParaRPr lang="en-US" sz="4800" b="1" dirty="0">
                  <a:solidFill>
                    <a:srgbClr val="253957"/>
                  </a:solidFill>
                  <a:latin typeface="Arial Narrow"/>
                  <a:sym typeface="Arial Narrow"/>
                </a:endParaRPr>
              </a:p>
              <a:p>
                <a:pPr algn="l" hangingPunct="1">
                  <a:buClr>
                    <a:srgbClr val="000000"/>
                  </a:buClr>
                  <a:buSzPct val="100000"/>
                  <a:defRPr sz="2400"/>
                </a:pPr>
                <a14:m>
                  <m:oMathPara xmlns:m="http://schemas.openxmlformats.org/officeDocument/2006/math">
                    <m:oMathParaPr>
                      <m:jc m:val="left"/>
                    </m:oMathParaPr>
                    <m:oMath xmlns:m="http://schemas.openxmlformats.org/officeDocument/2006/math">
                      <m:r>
                        <a:rPr lang="en-US" sz="4800" i="1">
                          <a:latin typeface="Cambria Math" panose="02040503050406030204" pitchFamily="18" charset="0"/>
                        </a:rPr>
                        <m:t>𝑝</m:t>
                      </m:r>
                      <m:d>
                        <m:dPr>
                          <m:ctrlPr>
                            <a:rPr lang="en-US" sz="4800" i="1">
                              <a:latin typeface="Cambria Math" panose="02040503050406030204" pitchFamily="18" charset="0"/>
                            </a:rPr>
                          </m:ctrlPr>
                        </m:dPr>
                        <m:e>
                          <m:r>
                            <a:rPr lang="en-US" sz="4800" i="1">
                              <a:latin typeface="Cambria Math" panose="02040503050406030204" pitchFamily="18" charset="0"/>
                            </a:rPr>
                            <m:t>𝐶𝑜𝑛𝑡𝑒𝑥𝑡</m:t>
                          </m:r>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𝑖</m:t>
                              </m:r>
                            </m:sub>
                          </m:sSub>
                        </m:e>
                      </m:d>
                      <m:r>
                        <a:rPr lang="en-US" sz="4800" i="1">
                          <a:latin typeface="Cambria Math" panose="02040503050406030204" pitchFamily="18" charset="0"/>
                        </a:rPr>
                        <m:t>=</m:t>
                      </m:r>
                      <m:nary>
                        <m:naryPr>
                          <m:chr m:val="∏"/>
                          <m:supHide m:val="on"/>
                          <m:ctrlPr>
                            <a:rPr lang="en-US" sz="4800" i="1">
                              <a:latin typeface="Cambria Math" panose="02040503050406030204" pitchFamily="18" charset="0"/>
                            </a:rPr>
                          </m:ctrlPr>
                        </m:naryPr>
                        <m:sub>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en-US" sz="4800" i="1">
                                  <a:latin typeface="Cambria Math" panose="02040503050406030204" pitchFamily="18" charset="0"/>
                                </a:rPr>
                                <m:t>𝑗</m:t>
                              </m:r>
                            </m:sub>
                          </m:sSub>
                          <m:r>
                            <a:rPr lang="en-US" sz="4800" i="1">
                              <a:latin typeface="Cambria Math" panose="02040503050406030204" pitchFamily="18" charset="0"/>
                              <a:ea typeface="Cambria Math" panose="02040503050406030204" pitchFamily="18" charset="0"/>
                            </a:rPr>
                            <m:t>∈</m:t>
                          </m:r>
                          <m:r>
                            <a:rPr lang="en-US" sz="4800" i="1">
                              <a:latin typeface="Cambria Math" panose="02040503050406030204" pitchFamily="18" charset="0"/>
                              <a:ea typeface="Cambria Math" panose="02040503050406030204" pitchFamily="18" charset="0"/>
                            </a:rPr>
                            <m:t>𝐶𝑜𝑛𝑡𝑒𝑥𝑡</m:t>
                          </m:r>
                        </m:sub>
                        <m:sup/>
                        <m:e>
                          <m:r>
                            <a:rPr lang="ru-RU" sz="4800" i="1">
                              <a:latin typeface="Cambria Math" panose="02040503050406030204" pitchFamily="18" charset="0"/>
                            </a:rPr>
                            <m:t>𝑝</m:t>
                          </m:r>
                        </m:e>
                      </m:nary>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𝑤</m:t>
                          </m:r>
                        </m:e>
                        <m:sub>
                          <m:r>
                            <a:rPr lang="en-US" sz="4800" b="0" i="1" smtClean="0">
                              <a:latin typeface="Cambria Math" panose="02040503050406030204" pitchFamily="18" charset="0"/>
                            </a:rPr>
                            <m:t>𝑗</m:t>
                          </m:r>
                        </m:sub>
                      </m:sSub>
                      <m:r>
                        <a:rPr lang="en-US" sz="4800" b="0" i="1" smtClean="0">
                          <a:latin typeface="Cambria Math" panose="02040503050406030204" pitchFamily="18" charset="0"/>
                        </a:rPr>
                        <m:t>|</m:t>
                      </m:r>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𝑤</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m:t>
                      </m:r>
                    </m:oMath>
                  </m:oMathPara>
                </a14:m>
                <a:endParaRPr lang="ru-RU" sz="4800" dirty="0"/>
              </a:p>
              <a:p>
                <a:pPr lvl="0" algn="l" hangingPunct="1">
                  <a:buClr>
                    <a:srgbClr val="000000"/>
                  </a:buClr>
                  <a:buSzPct val="100000"/>
                  <a:defRPr sz="2400"/>
                </a:pPr>
                <a14:m>
                  <m:oMathPara xmlns:m="http://schemas.openxmlformats.org/officeDocument/2006/math">
                    <m:oMathParaPr>
                      <m:jc m:val="centerGroup"/>
                    </m:oMathParaPr>
                    <m:oMath xmlns:m="http://schemas.openxmlformats.org/officeDocument/2006/math">
                      <m:eqArr>
                        <m:eqArrPr>
                          <m:ctrlPr>
                            <a:rPr lang="en-US" sz="3200" i="1">
                              <a:latin typeface="Cambria Math" panose="02040503050406030204" pitchFamily="18" charset="0"/>
                            </a:rPr>
                          </m:ctrlPr>
                        </m:eqArrPr>
                        <m:e/>
                        <m:e/>
                      </m:eqArr>
                    </m:oMath>
                  </m:oMathPara>
                </a14:m>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928768" y="4299647"/>
                <a:ext cx="16093184" cy="8784976"/>
              </a:xfrm>
              <a:prstGeom prst="rect">
                <a:avLst/>
              </a:prstGeom>
              <a:blipFill>
                <a:blip r:embed="rId4"/>
                <a:stretch>
                  <a:fillRect l="-1818"/>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pic>
        <p:nvPicPr>
          <p:cNvPr id="2" name="Рисунок 1"/>
          <p:cNvPicPr>
            <a:picLocks noChangeAspect="1"/>
          </p:cNvPicPr>
          <p:nvPr/>
        </p:nvPicPr>
        <p:blipFill>
          <a:blip r:embed="rId5"/>
          <a:stretch>
            <a:fillRect/>
          </a:stretch>
        </p:blipFill>
        <p:spPr>
          <a:xfrm>
            <a:off x="2686944" y="3965670"/>
            <a:ext cx="18434048" cy="3900257"/>
          </a:xfrm>
          <a:prstGeom prst="rect">
            <a:avLst/>
          </a:prstGeom>
        </p:spPr>
      </p:pic>
    </p:spTree>
    <p:extLst>
      <p:ext uri="{BB962C8B-B14F-4D97-AF65-F5344CB8AC3E}">
        <p14:creationId xmlns:p14="http://schemas.microsoft.com/office/powerpoint/2010/main" val="14366290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188237" y="2218685"/>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noProof="0" dirty="0">
                <a:solidFill>
                  <a:srgbClr val="253957"/>
                </a:solidFill>
                <a:latin typeface="Arial Narrow"/>
                <a:sym typeface="Arial Narrow"/>
              </a:rPr>
              <a:t>WORD2VEC</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050" name="Picture 2" descr="https://raw.githubusercontent.com/dardem/word2vec_seminar/master/img/Skip-gram-architectur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216" y="3725488"/>
            <a:ext cx="13969552" cy="9537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2972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468666"/>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mn-lt"/>
                <a:sym typeface="Arial Narrow"/>
              </a:rPr>
              <a:t>CBOW</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 name="Рисунок 2">
            <a:extLst>
              <a:ext uri="{FF2B5EF4-FFF2-40B4-BE49-F238E27FC236}">
                <a16:creationId xmlns:a16="http://schemas.microsoft.com/office/drawing/2014/main" id="{9A8BAC4F-EFF3-4966-AC70-EF23A9D52F41}"/>
              </a:ext>
            </a:extLst>
          </p:cNvPr>
          <p:cNvPicPr>
            <a:picLocks noChangeAspect="1"/>
          </p:cNvPicPr>
          <p:nvPr/>
        </p:nvPicPr>
        <p:blipFill>
          <a:blip r:embed="rId4"/>
          <a:stretch>
            <a:fillRect/>
          </a:stretch>
        </p:blipFill>
        <p:spPr>
          <a:xfrm>
            <a:off x="6719392" y="3038474"/>
            <a:ext cx="9937104" cy="10207212"/>
          </a:xfrm>
          <a:prstGeom prst="rect">
            <a:avLst/>
          </a:prstGeom>
        </p:spPr>
      </p:pic>
    </p:spTree>
    <p:extLst>
      <p:ext uri="{BB962C8B-B14F-4D97-AF65-F5344CB8AC3E}">
        <p14:creationId xmlns:p14="http://schemas.microsoft.com/office/powerpoint/2010/main" val="338624932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ruder.io/content/images/size/w2000/2016/04/word_embeddings_cola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7104" y="3489139"/>
            <a:ext cx="14905656" cy="10339356"/>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9" name="Очень крутой заголовок…"/>
          <p:cNvSpPr txBox="1"/>
          <p:nvPr/>
        </p:nvSpPr>
        <p:spPr>
          <a:xfrm>
            <a:off x="1180204" y="2332526"/>
            <a:ext cx="21308939"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Для чего нужны представления слов?</a:t>
            </a:r>
            <a:endParaRPr lang="en-GB" sz="7200" b="1" cap="all" dirty="0">
              <a:solidFill>
                <a:srgbClr val="253957"/>
              </a:solidFill>
              <a:sym typeface="Arial Narrow"/>
            </a:endParaRPr>
          </a:p>
        </p:txBody>
      </p:sp>
    </p:spTree>
    <p:extLst>
      <p:ext uri="{BB962C8B-B14F-4D97-AF65-F5344CB8AC3E}">
        <p14:creationId xmlns:p14="http://schemas.microsoft.com/office/powerpoint/2010/main" val="285493639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ruder.io/content/images/2016/02/cb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9383" y="2919516"/>
            <a:ext cx="9793088" cy="10986511"/>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7000" b="1" cap="all" dirty="0">
                <a:solidFill>
                  <a:srgbClr val="253957"/>
                </a:solidFill>
                <a:latin typeface="+mn-lt"/>
                <a:sym typeface="Arial Narrow"/>
              </a:rPr>
              <a:t>Continuous bag-of-words (CBOW)</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4299647"/>
                <a:ext cx="13286807" cy="87849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lvl="0" algn="l" hangingPunct="1">
                  <a:buClr>
                    <a:srgbClr val="000000"/>
                  </a:buClr>
                  <a:buSzPct val="100000"/>
                  <a:defRPr sz="2400"/>
                </a:pPr>
                <a:r>
                  <a:rPr lang="ru-RU" sz="4800" kern="1200" dirty="0">
                    <a:solidFill>
                      <a:srgbClr val="253957"/>
                    </a:solidFill>
                    <a:latin typeface="+mn-lt"/>
                    <a:ea typeface="TheSans UHH" pitchFamily="2"/>
                    <a:cs typeface="TheSans UHH Regular" pitchFamily="2"/>
                  </a:rPr>
                  <a:t>Предсказываем центральное слово используя </a:t>
                </a:r>
                <a:br>
                  <a:rPr lang="en-US" sz="4800" kern="1200" dirty="0">
                    <a:solidFill>
                      <a:srgbClr val="253957"/>
                    </a:solidFill>
                    <a:latin typeface="+mn-lt"/>
                    <a:ea typeface="TheSans UHH" pitchFamily="2"/>
                    <a:cs typeface="TheSans UHH Regular" pitchFamily="2"/>
                  </a:rPr>
                </a:br>
                <a:r>
                  <a:rPr lang="ru-RU" sz="4800" kern="1200" dirty="0">
                    <a:solidFill>
                      <a:srgbClr val="253957"/>
                    </a:solidFill>
                    <a:latin typeface="+mn-lt"/>
                    <a:ea typeface="TheSans UHH" pitchFamily="2"/>
                    <a:cs typeface="TheSans UHH Regular" pitchFamily="2"/>
                  </a:rPr>
                  <a:t>контекст (как мешок).</a:t>
                </a:r>
              </a:p>
              <a:p>
                <a:pPr lvl="0" algn="l" hangingPunct="1">
                  <a:buClr>
                    <a:srgbClr val="000000"/>
                  </a:buClr>
                  <a:buSzPct val="100000"/>
                  <a:defRPr sz="2400"/>
                </a:pPr>
                <a:r>
                  <a:rPr kumimoji="0" lang="ru-RU" sz="4800" b="0" i="0" u="none" strike="noStrike" kern="1200" cap="none" spc="0" normalizeH="0" baseline="0" noProof="0" dirty="0">
                    <a:ln>
                      <a:noFill/>
                    </a:ln>
                    <a:solidFill>
                      <a:srgbClr val="253957"/>
                    </a:solidFill>
                    <a:effectLst/>
                    <a:uLnTx/>
                    <a:uFillTx/>
                    <a:latin typeface="+mn-lt"/>
                    <a:sym typeface="Arial Narrow"/>
                  </a:rPr>
                  <a:t>Вместо</a:t>
                </a:r>
                <a:r>
                  <a:rPr kumimoji="0" lang="ru-RU" sz="4800" b="0" i="0" u="none" strike="noStrike" kern="1200" cap="none" spc="0" normalizeH="0" noProof="0" dirty="0">
                    <a:ln>
                      <a:noFill/>
                    </a:ln>
                    <a:solidFill>
                      <a:srgbClr val="253957"/>
                    </a:solidFill>
                    <a:effectLst/>
                    <a:uLnTx/>
                    <a:uFillTx/>
                    <a:latin typeface="+mn-lt"/>
                    <a:sym typeface="Arial Narrow"/>
                  </a:rPr>
                  <a:t> того, чтобы использовать </a:t>
                </a:r>
                <a14:m>
                  <m:oMath xmlns:m="http://schemas.openxmlformats.org/officeDocument/2006/math">
                    <m:r>
                      <a:rPr lang="ru-RU" sz="4800" i="1">
                        <a:latin typeface="Cambria Math" panose="02040503050406030204" pitchFamily="18" charset="0"/>
                      </a:rPr>
                      <m:t>𝑛</m:t>
                    </m:r>
                  </m:oMath>
                </a14:m>
                <a:r>
                  <a:rPr kumimoji="0" lang="en-US" sz="3200" b="0" i="0" u="none" strike="noStrike" kern="0" cap="none" spc="0" normalizeH="0" baseline="0" noProof="0" dirty="0">
                    <a:ln>
                      <a:noFill/>
                    </a:ln>
                    <a:solidFill>
                      <a:srgbClr val="253957"/>
                    </a:solidFill>
                    <a:effectLst/>
                    <a:uLnTx/>
                    <a:uFillTx/>
                    <a:latin typeface="Arial Narrow"/>
                    <a:sym typeface="Arial Narrow"/>
                  </a:rPr>
                  <a:t> </a:t>
                </a:r>
                <a:r>
                  <a:rPr kumimoji="0" lang="ru-RU" sz="4800" b="0" i="0" u="none" strike="noStrike" kern="0" cap="none" spc="0" normalizeH="0" baseline="0" noProof="0" dirty="0">
                    <a:ln>
                      <a:noFill/>
                    </a:ln>
                    <a:solidFill>
                      <a:srgbClr val="253957"/>
                    </a:solidFill>
                    <a:effectLst/>
                    <a:uLnTx/>
                    <a:uFillTx/>
                    <a:latin typeface="Arial Narrow"/>
                    <a:sym typeface="Arial Narrow"/>
                  </a:rPr>
                  <a:t>предыдущих</a:t>
                </a:r>
                <a:br>
                  <a:rPr kumimoji="0" lang="en-US" sz="4800" b="0" i="0" u="none" strike="noStrike" kern="0" cap="none" spc="0" normalizeH="0" baseline="0" noProof="0" dirty="0">
                    <a:ln>
                      <a:noFill/>
                    </a:ln>
                    <a:solidFill>
                      <a:srgbClr val="253957"/>
                    </a:solidFill>
                    <a:effectLst/>
                    <a:uLnTx/>
                    <a:uFillTx/>
                    <a:latin typeface="Arial Narrow"/>
                    <a:sym typeface="Arial Narrow"/>
                  </a:rPr>
                </a:br>
                <a:r>
                  <a:rPr kumimoji="0" lang="ru-RU" sz="4800" b="0" i="0" u="none" strike="noStrike" kern="0" cap="none" spc="0" normalizeH="0" noProof="0" dirty="0">
                    <a:ln>
                      <a:noFill/>
                    </a:ln>
                    <a:solidFill>
                      <a:srgbClr val="253957"/>
                    </a:solidFill>
                    <a:effectLst/>
                    <a:uLnTx/>
                    <a:uFillTx/>
                    <a:latin typeface="Arial Narrow"/>
                    <a:sym typeface="Arial Narrow"/>
                  </a:rPr>
                  <a:t>слов, используем окно </a:t>
                </a:r>
                <a:r>
                  <a:rPr lang="ru-RU" sz="4800" dirty="0">
                    <a:solidFill>
                      <a:srgbClr val="253957"/>
                    </a:solidFill>
                    <a:latin typeface="Arial Narrow"/>
                    <a:sym typeface="Arial Narrow"/>
                  </a:rPr>
                  <a:t>радиуса </a:t>
                </a:r>
                <a:r>
                  <a:rPr lang="ru-RU" sz="4800" dirty="0">
                    <a:solidFill>
                      <a:schemeClr val="tx1"/>
                    </a:solidFill>
                    <a:latin typeface="Arial Narrow"/>
                    <a:sym typeface="Arial Narrow"/>
                  </a:rPr>
                  <a:t>𝑛</a:t>
                </a:r>
              </a:p>
              <a:p>
                <a:pPr lvl="0" algn="l" hangingPunct="1">
                  <a:buClr>
                    <a:srgbClr val="000000"/>
                  </a:buClr>
                  <a:buSzPct val="100000"/>
                  <a:defRPr sz="2400"/>
                </a:pPr>
                <a:endParaRPr lang="en-US" sz="4800" dirty="0">
                  <a:solidFill>
                    <a:schemeClr val="tx1"/>
                  </a:solidFill>
                  <a:latin typeface="Arial Narrow"/>
                  <a:sym typeface="Arial Narrow"/>
                </a:endParaRPr>
              </a:p>
              <a:p>
                <a:pPr lvl="0" algn="l" hangingPunct="1">
                  <a:buClr>
                    <a:srgbClr val="000000"/>
                  </a:buClr>
                  <a:buSzPct val="100000"/>
                  <a:defRPr sz="2400"/>
                </a:pPr>
                <a:r>
                  <a:rPr lang="ru-RU" sz="4800" b="1" dirty="0">
                    <a:solidFill>
                      <a:schemeClr val="tx1"/>
                    </a:solidFill>
                    <a:latin typeface="Arial Narrow"/>
                    <a:sym typeface="Arial Narrow"/>
                  </a:rPr>
                  <a:t>Целевая функция:</a:t>
                </a:r>
                <a:endParaRPr lang="en-US" sz="4800" b="1" dirty="0">
                  <a:solidFill>
                    <a:schemeClr val="tx1"/>
                  </a:solidFill>
                  <a:latin typeface="Arial Narrow"/>
                  <a:sym typeface="Arial Narrow"/>
                </a:endParaRPr>
              </a:p>
              <a:p>
                <a:pPr algn="l" hangingPunct="1">
                  <a:buClr>
                    <a:srgbClr val="000000"/>
                  </a:buClr>
                  <a:buSzPct val="100000"/>
                  <a:defRPr sz="2400"/>
                </a:pPr>
                <a14:m>
                  <m:oMathPara xmlns:m="http://schemas.openxmlformats.org/officeDocument/2006/math">
                    <m:oMathParaPr>
                      <m:jc m:val="left"/>
                    </m:oMathParaPr>
                    <m:oMath xmlns:m="http://schemas.openxmlformats.org/officeDocument/2006/math">
                      <m:sSub>
                        <m:sSubPr>
                          <m:ctrlPr>
                            <a:rPr lang="ru-RU" sz="4800" i="1">
                              <a:latin typeface="Cambria Math" panose="02040503050406030204" pitchFamily="18" charset="0"/>
                            </a:rPr>
                          </m:ctrlPr>
                        </m:sSubPr>
                        <m:e>
                          <m:r>
                            <a:rPr lang="ru-RU" sz="4800" i="1">
                              <a:latin typeface="Cambria Math" panose="02040503050406030204" pitchFamily="18" charset="0"/>
                            </a:rPr>
                            <m:t>𝐽</m:t>
                          </m:r>
                        </m:e>
                        <m:sub>
                          <m:r>
                            <a:rPr lang="ru-RU" sz="4800" i="1">
                              <a:latin typeface="Cambria Math" panose="02040503050406030204" pitchFamily="18" charset="0"/>
                            </a:rPr>
                            <m:t>𝜃</m:t>
                          </m:r>
                        </m:sub>
                      </m:sSub>
                      <m:r>
                        <a:rPr lang="ru-RU" sz="4800" i="1">
                          <a:latin typeface="Cambria Math" panose="02040503050406030204" pitchFamily="18" charset="0"/>
                        </a:rPr>
                        <m:t>=</m:t>
                      </m:r>
                      <m:f>
                        <m:fPr>
                          <m:ctrlPr>
                            <a:rPr lang="ru-RU" sz="4800" i="1">
                              <a:latin typeface="Cambria Math" panose="02040503050406030204" pitchFamily="18" charset="0"/>
                            </a:rPr>
                          </m:ctrlPr>
                        </m:fPr>
                        <m:num>
                          <m:r>
                            <a:rPr lang="ru-RU" sz="4800" i="1">
                              <a:latin typeface="Cambria Math" panose="02040503050406030204" pitchFamily="18" charset="0"/>
                            </a:rPr>
                            <m:t>1</m:t>
                          </m:r>
                        </m:num>
                        <m:den>
                          <m:r>
                            <a:rPr lang="ru-RU" sz="4800" i="1">
                              <a:latin typeface="Cambria Math" panose="02040503050406030204" pitchFamily="18" charset="0"/>
                            </a:rPr>
                            <m:t>𝑇</m:t>
                          </m:r>
                        </m:den>
                      </m:f>
                      <m:nary>
                        <m:naryPr>
                          <m:chr m:val="∑"/>
                          <m:limLoc m:val="undOvr"/>
                          <m:grow m:val="on"/>
                          <m:ctrlPr>
                            <a:rPr lang="ru-RU" sz="4800" i="1">
                              <a:latin typeface="Cambria Math" panose="02040503050406030204" pitchFamily="18" charset="0"/>
                            </a:rPr>
                          </m:ctrlPr>
                        </m:naryPr>
                        <m:sub>
                          <m:r>
                            <a:rPr lang="ru-RU" sz="4800" i="1">
                              <a:latin typeface="Cambria Math" panose="02040503050406030204" pitchFamily="18" charset="0"/>
                            </a:rPr>
                            <m:t>𝑡</m:t>
                          </m:r>
                          <m:r>
                            <a:rPr lang="ru-RU" sz="4800" i="1">
                              <a:latin typeface="Cambria Math" panose="02040503050406030204" pitchFamily="18" charset="0"/>
                            </a:rPr>
                            <m:t>=1</m:t>
                          </m:r>
                        </m:sub>
                        <m:sup>
                          <m:r>
                            <a:rPr lang="ru-RU" sz="4800" i="1">
                              <a:latin typeface="Cambria Math" panose="02040503050406030204" pitchFamily="18" charset="0"/>
                            </a:rPr>
                            <m:t>𝑇</m:t>
                          </m:r>
                        </m:sup>
                        <m:e>
                          <m:r>
                            <m:rPr>
                              <m:sty m:val="p"/>
                            </m:rPr>
                            <a:rPr lang="ru-RU" sz="4800" i="0">
                              <a:latin typeface="Cambria Math" panose="02040503050406030204" pitchFamily="18" charset="0"/>
                            </a:rPr>
                            <m:t>log</m:t>
                          </m:r>
                          <m:r>
                            <a:rPr lang="ru-RU" sz="4800" i="1">
                              <a:latin typeface="Cambria Math" panose="02040503050406030204" pitchFamily="18" charset="0"/>
                            </a:rPr>
                            <m:t>⁣⁣</m:t>
                          </m:r>
                          <m:func>
                            <m:funcPr>
                              <m:ctrlPr>
                                <a:rPr lang="ru-RU" sz="4800" i="1">
                                  <a:latin typeface="Cambria Math" panose="02040503050406030204" pitchFamily="18" charset="0"/>
                                </a:rPr>
                              </m:ctrlPr>
                            </m:funcPr>
                            <m:fName>
                              <m:r>
                                <a:rPr lang="ru-RU" sz="4800" i="1">
                                  <a:latin typeface="Cambria Math" panose="02040503050406030204" pitchFamily="18" charset="0"/>
                                </a:rPr>
                                <m:t>𝑝</m:t>
                              </m:r>
                            </m:fName>
                            <m:e>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m:t>
                                  </m:r>
                                  <m:r>
                                    <a:rPr lang="ru-RU" sz="4800" i="1">
                                      <a:latin typeface="Cambria Math" panose="02040503050406030204" pitchFamily="18" charset="0"/>
                                    </a:rPr>
                                    <m:t>𝑛</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+1</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𝑤</m:t>
                                  </m:r>
                                </m:e>
                                <m:sub>
                                  <m:r>
                                    <a:rPr lang="ru-RU" sz="4800" i="1">
                                      <a:latin typeface="Cambria Math" panose="02040503050406030204" pitchFamily="18" charset="0"/>
                                    </a:rPr>
                                    <m:t>𝑡</m:t>
                                  </m:r>
                                  <m:r>
                                    <a:rPr lang="ru-RU" sz="4800" i="1">
                                      <a:latin typeface="Cambria Math" panose="02040503050406030204" pitchFamily="18" charset="0"/>
                                    </a:rPr>
                                    <m:t>+</m:t>
                                  </m:r>
                                  <m:r>
                                    <a:rPr lang="ru-RU" sz="4800" i="1">
                                      <a:latin typeface="Cambria Math" panose="02040503050406030204" pitchFamily="18" charset="0"/>
                                    </a:rPr>
                                    <m:t>𝑛</m:t>
                                  </m:r>
                                </m:sub>
                              </m:sSub>
                              <m:r>
                                <a:rPr lang="ru-RU" sz="4800" i="1">
                                  <a:latin typeface="Cambria Math" panose="02040503050406030204" pitchFamily="18" charset="0"/>
                                </a:rPr>
                                <m:t>)</m:t>
                              </m:r>
                            </m:e>
                          </m:func>
                        </m:e>
                      </m:nary>
                    </m:oMath>
                  </m:oMathPara>
                </a14:m>
                <a:endParaRPr lang="ru-RU" sz="4800" dirty="0"/>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928768" y="4299647"/>
                <a:ext cx="13286807" cy="8784976"/>
              </a:xfrm>
              <a:prstGeom prst="rect">
                <a:avLst/>
              </a:prstGeom>
              <a:blipFill>
                <a:blip r:embed="rId5"/>
                <a:stretch>
                  <a:fillRect l="-2202" t="-12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spTree>
    <p:extLst>
      <p:ext uri="{BB962C8B-B14F-4D97-AF65-F5344CB8AC3E}">
        <p14:creationId xmlns:p14="http://schemas.microsoft.com/office/powerpoint/2010/main" val="15834817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ru-RU" sz="7200" b="1" kern="1200" cap="all" dirty="0" err="1">
                <a:solidFill>
                  <a:srgbClr val="253957"/>
                </a:solidFill>
                <a:ea typeface="TheSans UHH" pitchFamily="2"/>
                <a:cs typeface="TheSans UHH Regular" pitchFamily="2"/>
                <a:sym typeface="Arial Narrow"/>
              </a:rPr>
              <a:t>skip-gram</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4299647"/>
                <a:ext cx="13286807" cy="87849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lvl="0" algn="l" hangingPunct="1">
                  <a:buClr>
                    <a:srgbClr val="000000"/>
                  </a:buClr>
                  <a:buSzPct val="100000"/>
                  <a:defRPr sz="2400"/>
                </a:pPr>
                <a:r>
                  <a:rPr lang="ru-RU" sz="4800" kern="1200" dirty="0">
                    <a:solidFill>
                      <a:srgbClr val="253957"/>
                    </a:solidFill>
                    <a:latin typeface="+mn-lt"/>
                    <a:ea typeface="TheSans UHH" pitchFamily="2"/>
                    <a:cs typeface="TheSans UHH Regular" pitchFamily="2"/>
                  </a:rPr>
                  <a:t>Вместо того, чтобы использовать окружающие слова для предсказания центрального слова, как в случае с </a:t>
                </a:r>
                <a:r>
                  <a:rPr lang="ru-RU" sz="4800" b="1" kern="1200" dirty="0">
                    <a:solidFill>
                      <a:srgbClr val="253957"/>
                    </a:solidFill>
                    <a:latin typeface="+mn-lt"/>
                    <a:ea typeface="TheSans UHH" pitchFamily="2"/>
                    <a:cs typeface="TheSans UHH Regular" pitchFamily="2"/>
                  </a:rPr>
                  <a:t>CBOW</a:t>
                </a:r>
                <a:r>
                  <a:rPr lang="ru-RU" sz="4800" kern="1200" dirty="0">
                    <a:solidFill>
                      <a:srgbClr val="253957"/>
                    </a:solidFill>
                    <a:latin typeface="+mn-lt"/>
                    <a:ea typeface="TheSans UHH" pitchFamily="2"/>
                    <a:cs typeface="TheSans UHH Regular" pitchFamily="2"/>
                  </a:rPr>
                  <a:t>, </a:t>
                </a:r>
                <a:r>
                  <a:rPr lang="ru-RU" sz="4800" kern="1200" dirty="0" err="1">
                    <a:solidFill>
                      <a:srgbClr val="253957"/>
                    </a:solidFill>
                    <a:latin typeface="+mn-lt"/>
                    <a:ea typeface="TheSans UHH" pitchFamily="2"/>
                    <a:cs typeface="TheSans UHH Regular" pitchFamily="2"/>
                  </a:rPr>
                  <a:t>skip-gram</a:t>
                </a:r>
                <a:r>
                  <a:rPr lang="ru-RU" sz="4800" kern="1200" dirty="0">
                    <a:solidFill>
                      <a:srgbClr val="253957"/>
                    </a:solidFill>
                    <a:latin typeface="+mn-lt"/>
                    <a:ea typeface="TheSans UHH" pitchFamily="2"/>
                    <a:cs typeface="TheSans UHH Regular" pitchFamily="2"/>
                  </a:rPr>
                  <a:t> использует центральное слово для предсказания окружающих слов. </a:t>
                </a:r>
                <a:endParaRPr lang="en-US" sz="4800" dirty="0">
                  <a:solidFill>
                    <a:schemeClr val="tx1"/>
                  </a:solidFill>
                  <a:latin typeface="Arial Narrow"/>
                  <a:sym typeface="Arial Narrow"/>
                </a:endParaRPr>
              </a:p>
              <a:p>
                <a:pPr lvl="0" algn="l" hangingPunct="1">
                  <a:buClr>
                    <a:srgbClr val="000000"/>
                  </a:buClr>
                  <a:buSzPct val="100000"/>
                  <a:defRPr sz="2400"/>
                </a:pPr>
                <a:r>
                  <a:rPr lang="ru-RU" sz="4800" b="1" dirty="0">
                    <a:solidFill>
                      <a:schemeClr val="tx1"/>
                    </a:solidFill>
                    <a:latin typeface="Arial Narrow"/>
                    <a:sym typeface="Arial Narrow"/>
                  </a:rPr>
                  <a:t>Целевая функция:</a:t>
                </a:r>
                <a:endParaRPr lang="en-US" sz="4800" b="1" dirty="0">
                  <a:solidFill>
                    <a:schemeClr val="tx1"/>
                  </a:solidFill>
                  <a:latin typeface="Arial Narrow"/>
                  <a:sym typeface="Arial Narrow"/>
                </a:endParaRPr>
              </a:p>
              <a:p>
                <a:pPr algn="l" hangingPunct="1">
                  <a:buClr>
                    <a:srgbClr val="000000"/>
                  </a:buClr>
                  <a:buSzPct val="100000"/>
                  <a:defRPr sz="2400"/>
                </a:pPr>
                <a14:m>
                  <m:oMathPara xmlns:m="http://schemas.openxmlformats.org/officeDocument/2006/math">
                    <m:oMathParaPr>
                      <m:jc m:val="left"/>
                    </m:oMathParaPr>
                    <m:oMath xmlns:m="http://schemas.openxmlformats.org/officeDocument/2006/math">
                      <m:sSub>
                        <m:sSubPr>
                          <m:ctrlPr>
                            <a:rPr lang="ru-RU" sz="4800" i="1">
                              <a:latin typeface="Cambria Math" panose="02040503050406030204" pitchFamily="18" charset="0"/>
                              <a:ea typeface="Cambria Math" panose="02040503050406030204" pitchFamily="18" charset="0"/>
                            </a:rPr>
                          </m:ctrlPr>
                        </m:sSubPr>
                        <m:e>
                          <m:r>
                            <a:rPr lang="ru-RU" sz="4800" i="1">
                              <a:latin typeface="Cambria Math" panose="02040503050406030204" pitchFamily="18" charset="0"/>
                              <a:ea typeface="Cambria Math" panose="02040503050406030204" pitchFamily="18" charset="0"/>
                            </a:rPr>
                            <m:t>𝐽</m:t>
                          </m:r>
                        </m:e>
                        <m:sub>
                          <m:r>
                            <a:rPr lang="ru-RU" sz="4800" i="1">
                              <a:latin typeface="Cambria Math" panose="02040503050406030204" pitchFamily="18" charset="0"/>
                              <a:ea typeface="Cambria Math" panose="02040503050406030204" pitchFamily="18" charset="0"/>
                            </a:rPr>
                            <m:t>𝜃</m:t>
                          </m:r>
                        </m:sub>
                      </m:sSub>
                      <m:r>
                        <a:rPr lang="ru-RU" sz="4800" i="1">
                          <a:latin typeface="Cambria Math" panose="02040503050406030204" pitchFamily="18" charset="0"/>
                          <a:ea typeface="Cambria Math" panose="02040503050406030204" pitchFamily="18" charset="0"/>
                        </a:rPr>
                        <m:t>=</m:t>
                      </m:r>
                      <m:f>
                        <m:fPr>
                          <m:ctrlPr>
                            <a:rPr lang="ru-RU" sz="4800" i="1">
                              <a:latin typeface="Cambria Math" panose="02040503050406030204" pitchFamily="18" charset="0"/>
                              <a:ea typeface="Cambria Math" panose="02040503050406030204" pitchFamily="18" charset="0"/>
                            </a:rPr>
                          </m:ctrlPr>
                        </m:fPr>
                        <m:num>
                          <m:r>
                            <a:rPr lang="ru-RU" sz="4800" i="1">
                              <a:latin typeface="Cambria Math" panose="02040503050406030204" pitchFamily="18" charset="0"/>
                              <a:ea typeface="Cambria Math" panose="02040503050406030204" pitchFamily="18" charset="0"/>
                            </a:rPr>
                            <m:t>1</m:t>
                          </m:r>
                        </m:num>
                        <m:den>
                          <m:r>
                            <a:rPr lang="ru-RU" sz="4800" i="1">
                              <a:latin typeface="Cambria Math" panose="02040503050406030204" pitchFamily="18" charset="0"/>
                              <a:ea typeface="Cambria Math" panose="02040503050406030204" pitchFamily="18" charset="0"/>
                            </a:rPr>
                            <m:t>𝑇</m:t>
                          </m:r>
                        </m:den>
                      </m:f>
                      <m:nary>
                        <m:naryPr>
                          <m:chr m:val="∑"/>
                          <m:limLoc m:val="undOvr"/>
                          <m:grow m:val="on"/>
                          <m:ctrlPr>
                            <a:rPr lang="ru-RU" sz="4800" i="1">
                              <a:latin typeface="Cambria Math" panose="02040503050406030204" pitchFamily="18" charset="0"/>
                              <a:ea typeface="Cambria Math" panose="02040503050406030204" pitchFamily="18" charset="0"/>
                            </a:rPr>
                          </m:ctrlPr>
                        </m:naryPr>
                        <m:sub>
                          <m:r>
                            <a:rPr lang="ru-RU" sz="4800" i="1">
                              <a:latin typeface="Cambria Math" panose="02040503050406030204" pitchFamily="18" charset="0"/>
                              <a:ea typeface="Cambria Math" panose="02040503050406030204" pitchFamily="18" charset="0"/>
                            </a:rPr>
                            <m:t>𝑡</m:t>
                          </m:r>
                          <m:r>
                            <a:rPr lang="ru-RU" sz="4800" i="1">
                              <a:latin typeface="Cambria Math" panose="02040503050406030204" pitchFamily="18" charset="0"/>
                              <a:ea typeface="Cambria Math" panose="02040503050406030204" pitchFamily="18" charset="0"/>
                            </a:rPr>
                            <m:t>=1</m:t>
                          </m:r>
                        </m:sub>
                        <m:sup>
                          <m:r>
                            <a:rPr lang="ru-RU" sz="4800" i="1">
                              <a:latin typeface="Cambria Math" panose="02040503050406030204" pitchFamily="18" charset="0"/>
                              <a:ea typeface="Cambria Math" panose="02040503050406030204" pitchFamily="18" charset="0"/>
                            </a:rPr>
                            <m:t>𝑇</m:t>
                          </m:r>
                        </m:sup>
                        <m:e>
                          <m:r>
                            <a:rPr lang="ru-RU" sz="4800" i="1">
                              <a:latin typeface="Cambria Math" panose="02040503050406030204" pitchFamily="18" charset="0"/>
                              <a:ea typeface="Cambria Math" panose="02040503050406030204" pitchFamily="18" charset="0"/>
                            </a:rPr>
                            <m:t>⁣</m:t>
                          </m:r>
                        </m:e>
                      </m:nary>
                      <m:nary>
                        <m:naryPr>
                          <m:chr m:val="∑"/>
                          <m:limLoc m:val="undOvr"/>
                          <m:grow m:val="on"/>
                          <m:supHide m:val="on"/>
                          <m:ctrlPr>
                            <a:rPr lang="ru-RU" sz="4800" i="1">
                              <a:latin typeface="Cambria Math" panose="02040503050406030204" pitchFamily="18" charset="0"/>
                              <a:ea typeface="Cambria Math" panose="02040503050406030204" pitchFamily="18" charset="0"/>
                            </a:rPr>
                          </m:ctrlPr>
                        </m:naryPr>
                        <m:sub>
                          <m:r>
                            <a:rPr lang="ru-RU" sz="4800" i="1">
                              <a:latin typeface="Cambria Math" panose="02040503050406030204" pitchFamily="18" charset="0"/>
                              <a:ea typeface="Cambria Math" panose="02040503050406030204" pitchFamily="18" charset="0"/>
                            </a:rPr>
                            <m:t>−</m:t>
                          </m:r>
                          <m:r>
                            <a:rPr lang="ru-RU" sz="4800" i="1">
                              <a:latin typeface="Cambria Math" panose="02040503050406030204" pitchFamily="18" charset="0"/>
                              <a:ea typeface="Cambria Math" panose="02040503050406030204" pitchFamily="18" charset="0"/>
                            </a:rPr>
                            <m:t>𝑛</m:t>
                          </m:r>
                          <m:r>
                            <a:rPr lang="ru-RU" sz="4800" i="1">
                              <a:latin typeface="Cambria Math" panose="02040503050406030204" pitchFamily="18" charset="0"/>
                              <a:ea typeface="Cambria Math" panose="02040503050406030204" pitchFamily="18" charset="0"/>
                            </a:rPr>
                            <m:t>≤</m:t>
                          </m:r>
                          <m:r>
                            <a:rPr lang="ru-RU" sz="4800" i="1">
                              <a:latin typeface="Cambria Math" panose="02040503050406030204" pitchFamily="18" charset="0"/>
                              <a:ea typeface="Cambria Math" panose="02040503050406030204" pitchFamily="18" charset="0"/>
                            </a:rPr>
                            <m:t>𝑗</m:t>
                          </m:r>
                          <m:r>
                            <a:rPr lang="ru-RU" sz="4800" i="1">
                              <a:latin typeface="Cambria Math" panose="02040503050406030204" pitchFamily="18" charset="0"/>
                              <a:ea typeface="Cambria Math" panose="02040503050406030204" pitchFamily="18" charset="0"/>
                            </a:rPr>
                            <m:t>≤</m:t>
                          </m:r>
                          <m:r>
                            <a:rPr lang="ru-RU" sz="4800" i="1">
                              <a:latin typeface="Cambria Math" panose="02040503050406030204" pitchFamily="18" charset="0"/>
                              <a:ea typeface="Cambria Math" panose="02040503050406030204" pitchFamily="18" charset="0"/>
                            </a:rPr>
                            <m:t>𝑛</m:t>
                          </m:r>
                          <m:r>
                            <a:rPr lang="ru-RU" sz="4800" i="1">
                              <a:latin typeface="Cambria Math" panose="02040503050406030204" pitchFamily="18" charset="0"/>
                              <a:ea typeface="Cambria Math" panose="02040503050406030204" pitchFamily="18" charset="0"/>
                            </a:rPr>
                            <m:t>,≠0</m:t>
                          </m:r>
                        </m:sub>
                        <m:sup/>
                        <m:e>
                          <m:r>
                            <m:rPr>
                              <m:sty m:val="p"/>
                            </m:rPr>
                            <a:rPr lang="ru-RU" sz="4800" i="0" smtClean="0">
                              <a:latin typeface="Cambria Math" panose="02040503050406030204" pitchFamily="18" charset="0"/>
                              <a:ea typeface="Cambria Math" panose="02040503050406030204" pitchFamily="18" charset="0"/>
                            </a:rPr>
                            <m:t>log</m:t>
                          </m:r>
                          <m:r>
                            <a:rPr lang="ru-RU" sz="4800" i="0" smtClean="0">
                              <a:latin typeface="Cambria Math" panose="02040503050406030204" pitchFamily="18" charset="0"/>
                              <a:ea typeface="Cambria Math" panose="02040503050406030204" pitchFamily="18" charset="0"/>
                            </a:rPr>
                            <m:t>⁣ </m:t>
                          </m:r>
                          <m:r>
                            <a:rPr lang="ru-RU" sz="4800" i="1">
                              <a:latin typeface="Cambria Math" panose="02040503050406030204" pitchFamily="18" charset="0"/>
                              <a:ea typeface="Cambria Math" panose="02040503050406030204" pitchFamily="18" charset="0"/>
                            </a:rPr>
                            <m:t>⁣</m:t>
                          </m:r>
                          <m:func>
                            <m:funcPr>
                              <m:ctrlPr>
                                <a:rPr lang="ru-RU" sz="4800" i="1">
                                  <a:latin typeface="Cambria Math" panose="02040503050406030204" pitchFamily="18" charset="0"/>
                                  <a:ea typeface="Cambria Math" panose="02040503050406030204" pitchFamily="18" charset="0"/>
                                </a:rPr>
                              </m:ctrlPr>
                            </m:funcPr>
                            <m:fName>
                              <m:r>
                                <a:rPr lang="ru-RU" sz="4800" i="1">
                                  <a:latin typeface="Cambria Math" panose="02040503050406030204" pitchFamily="18" charset="0"/>
                                  <a:ea typeface="Cambria Math" panose="02040503050406030204" pitchFamily="18" charset="0"/>
                                </a:rPr>
                                <m:t>𝑝</m:t>
                              </m:r>
                            </m:fName>
                            <m:e>
                              <m:r>
                                <a:rPr lang="ru-RU" sz="4800" i="1">
                                  <a:latin typeface="Cambria Math" panose="02040503050406030204" pitchFamily="18" charset="0"/>
                                  <a:ea typeface="Cambria Math" panose="02040503050406030204" pitchFamily="18" charset="0"/>
                                </a:rPr>
                                <m:t>(</m:t>
                              </m:r>
                              <m:sSub>
                                <m:sSubPr>
                                  <m:ctrlPr>
                                    <a:rPr lang="ru-RU" sz="4800" i="1">
                                      <a:latin typeface="Cambria Math" panose="02040503050406030204" pitchFamily="18" charset="0"/>
                                      <a:ea typeface="Cambria Math" panose="02040503050406030204" pitchFamily="18" charset="0"/>
                                    </a:rPr>
                                  </m:ctrlPr>
                                </m:sSubPr>
                                <m:e>
                                  <m:r>
                                    <a:rPr lang="ru-RU" sz="4800" i="1">
                                      <a:latin typeface="Cambria Math" panose="02040503050406030204" pitchFamily="18" charset="0"/>
                                      <a:ea typeface="Cambria Math" panose="02040503050406030204" pitchFamily="18" charset="0"/>
                                    </a:rPr>
                                    <m:t>𝑤</m:t>
                                  </m:r>
                                </m:e>
                                <m:sub>
                                  <m:r>
                                    <a:rPr lang="ru-RU" sz="4800" i="1">
                                      <a:latin typeface="Cambria Math" panose="02040503050406030204" pitchFamily="18" charset="0"/>
                                      <a:ea typeface="Cambria Math" panose="02040503050406030204" pitchFamily="18" charset="0"/>
                                    </a:rPr>
                                    <m:t>𝑡</m:t>
                                  </m:r>
                                  <m:r>
                                    <a:rPr lang="ru-RU" sz="4800" i="1">
                                      <a:latin typeface="Cambria Math" panose="02040503050406030204" pitchFamily="18" charset="0"/>
                                      <a:ea typeface="Cambria Math" panose="02040503050406030204" pitchFamily="18" charset="0"/>
                                    </a:rPr>
                                    <m:t>+</m:t>
                                  </m:r>
                                  <m:r>
                                    <a:rPr lang="ru-RU" sz="4800" i="1">
                                      <a:latin typeface="Cambria Math" panose="02040503050406030204" pitchFamily="18" charset="0"/>
                                      <a:ea typeface="Cambria Math" panose="02040503050406030204" pitchFamily="18" charset="0"/>
                                    </a:rPr>
                                    <m:t>𝑗</m:t>
                                  </m:r>
                                </m:sub>
                              </m:sSub>
                              <m:r>
                                <a:rPr lang="ru-RU" sz="4800" i="1">
                                  <a:latin typeface="Cambria Math" panose="02040503050406030204" pitchFamily="18" charset="0"/>
                                  <a:ea typeface="Cambria Math" panose="02040503050406030204" pitchFamily="18" charset="0"/>
                                </a:rPr>
                                <m:t>|</m:t>
                              </m:r>
                              <m:sSub>
                                <m:sSubPr>
                                  <m:ctrlPr>
                                    <a:rPr lang="ru-RU" sz="4800" i="1">
                                      <a:latin typeface="Cambria Math" panose="02040503050406030204" pitchFamily="18" charset="0"/>
                                      <a:ea typeface="Cambria Math" panose="02040503050406030204" pitchFamily="18" charset="0"/>
                                    </a:rPr>
                                  </m:ctrlPr>
                                </m:sSubPr>
                                <m:e>
                                  <m:r>
                                    <a:rPr lang="ru-RU" sz="4800" i="1">
                                      <a:latin typeface="Cambria Math" panose="02040503050406030204" pitchFamily="18" charset="0"/>
                                      <a:ea typeface="Cambria Math" panose="02040503050406030204" pitchFamily="18" charset="0"/>
                                    </a:rPr>
                                    <m:t>𝑤</m:t>
                                  </m:r>
                                </m:e>
                                <m:sub>
                                  <m:r>
                                    <a:rPr lang="ru-RU" sz="4800" i="1">
                                      <a:latin typeface="Cambria Math" panose="02040503050406030204" pitchFamily="18" charset="0"/>
                                      <a:ea typeface="Cambria Math" panose="02040503050406030204" pitchFamily="18" charset="0"/>
                                    </a:rPr>
                                    <m:t>𝑡</m:t>
                                  </m:r>
                                </m:sub>
                              </m:sSub>
                              <m:r>
                                <a:rPr lang="ru-RU" sz="4800" i="1">
                                  <a:latin typeface="Cambria Math" panose="02040503050406030204" pitchFamily="18" charset="0"/>
                                  <a:ea typeface="Cambria Math" panose="02040503050406030204" pitchFamily="18" charset="0"/>
                                </a:rPr>
                                <m:t>)</m:t>
                              </m:r>
                            </m:e>
                          </m:func>
                        </m:e>
                      </m:nary>
                    </m:oMath>
                  </m:oMathPara>
                </a14:m>
                <a:endParaRPr lang="ru-RU" sz="4800" dirty="0">
                  <a:latin typeface="Cambria Math" panose="02040503050406030204" pitchFamily="18" charset="0"/>
                  <a:ea typeface="Cambria Math" panose="02040503050406030204" pitchFamily="18" charset="0"/>
                </a:endParaRPr>
              </a:p>
              <a:p>
                <a:pPr algn="l" hangingPunct="1">
                  <a:buClr>
                    <a:srgbClr val="000000"/>
                  </a:buClr>
                  <a:buSzPct val="100000"/>
                  <a:defRPr sz="2400"/>
                </a:pPr>
                <a:endParaRPr lang="ru-RU" sz="4800" dirty="0"/>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928768" y="4299647"/>
                <a:ext cx="13286807" cy="8784976"/>
              </a:xfrm>
              <a:prstGeom prst="rect">
                <a:avLst/>
              </a:prstGeom>
              <a:blipFill>
                <a:blip r:embed="rId4"/>
                <a:stretch>
                  <a:fillRect l="-2202" t="-12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pic>
        <p:nvPicPr>
          <p:cNvPr id="9218" name="Picture 2" descr="https://ruder.io/content/images/2016/02/skip-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47111" y="2936656"/>
            <a:ext cx="8993005" cy="1099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0272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6600" b="1" kern="1200" cap="all" dirty="0">
                <a:solidFill>
                  <a:srgbClr val="253957"/>
                </a:solidFill>
                <a:ea typeface="TheSans UHH" pitchFamily="2"/>
                <a:cs typeface="TheSans UHH Regular" pitchFamily="2"/>
                <a:sym typeface="Arial Narrow"/>
              </a:rPr>
              <a:t>skip-gram</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algn="l" hangingPunct="1">
                  <a:buClr>
                    <a:srgbClr val="000000"/>
                  </a:buClr>
                  <a:buSzPct val="100000"/>
                  <a:defRPr sz="2400"/>
                </a:pPr>
                <a:r>
                  <a:rPr lang="ru-RU" sz="5400" kern="1200" dirty="0">
                    <a:solidFill>
                      <a:srgbClr val="253957"/>
                    </a:solidFill>
                    <a:latin typeface="+mn-lt"/>
                    <a:ea typeface="TheSans UHH" pitchFamily="2"/>
                    <a:cs typeface="TheSans UHH Regular" pitchFamily="2"/>
                  </a:rPr>
                  <a:t>Вычисление </a:t>
                </a:r>
                <a14:m>
                  <m:oMath xmlns:m="http://schemas.openxmlformats.org/officeDocument/2006/math">
                    <m:r>
                      <a:rPr lang="en-US" sz="5400" b="0" i="1" dirty="0" smtClean="0">
                        <a:latin typeface="Cambria Math" panose="02040503050406030204" pitchFamily="18" charset="0"/>
                      </a:rPr>
                      <m:t>𝑝</m:t>
                    </m:r>
                    <m:d>
                      <m:dPr>
                        <m:ctrlPr>
                          <a:rPr lang="en-US" sz="5400" b="0" i="1" dirty="0" smtClean="0">
                            <a:latin typeface="Cambria Math" panose="02040503050406030204" pitchFamily="18" charset="0"/>
                          </a:rPr>
                        </m:ctrlPr>
                      </m:dPr>
                      <m:e>
                        <m:sSub>
                          <m:sSubPr>
                            <m:ctrlPr>
                              <a:rPr lang="en-US" sz="5400" i="1">
                                <a:latin typeface="Cambria Math" panose="02040503050406030204" pitchFamily="18" charset="0"/>
                              </a:rPr>
                            </m:ctrlPr>
                          </m:sSubPr>
                          <m:e>
                            <m:r>
                              <a:rPr lang="en-US" sz="5400" i="1">
                                <a:latin typeface="Cambria Math" panose="02040503050406030204" pitchFamily="18" charset="0"/>
                              </a:rPr>
                              <m:t>𝑤</m:t>
                            </m:r>
                          </m:e>
                          <m:sub>
                            <m:r>
                              <a:rPr lang="en-US" sz="5400" i="1">
                                <a:latin typeface="Cambria Math" panose="02040503050406030204" pitchFamily="18" charset="0"/>
                              </a:rPr>
                              <m:t>𝑗</m:t>
                            </m:r>
                          </m:sub>
                        </m:sSub>
                      </m:e>
                      <m:e>
                        <m:sSub>
                          <m:sSubPr>
                            <m:ctrlPr>
                              <a:rPr lang="en-US" sz="5400" i="1">
                                <a:latin typeface="Cambria Math" panose="02040503050406030204" pitchFamily="18" charset="0"/>
                              </a:rPr>
                            </m:ctrlPr>
                          </m:sSubPr>
                          <m:e>
                            <m:r>
                              <a:rPr lang="en-US" sz="5400" i="1">
                                <a:latin typeface="Cambria Math" panose="02040503050406030204" pitchFamily="18" charset="0"/>
                              </a:rPr>
                              <m:t>𝑤</m:t>
                            </m:r>
                          </m:e>
                          <m:sub>
                            <m:r>
                              <a:rPr lang="en-US" sz="5400" i="1">
                                <a:latin typeface="Cambria Math" panose="02040503050406030204" pitchFamily="18" charset="0"/>
                              </a:rPr>
                              <m:t>𝑖</m:t>
                            </m:r>
                          </m:sub>
                        </m:sSub>
                      </m:e>
                    </m:d>
                    <m:r>
                      <a:rPr lang="en-US" sz="5400" b="0" i="0" smtClean="0">
                        <a:latin typeface="Cambria Math" panose="02040503050406030204" pitchFamily="18" charset="0"/>
                      </a:rPr>
                      <m:t>:</m:t>
                    </m:r>
                  </m:oMath>
                </a14:m>
                <a:endParaRPr lang="en-US" sz="5400" b="0" dirty="0">
                  <a:latin typeface="+mn-lt"/>
                </a:endParaRPr>
              </a:p>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928768" y="3691130"/>
                <a:ext cx="22352464" cy="9647589"/>
              </a:xfrm>
              <a:prstGeom prst="rect">
                <a:avLst/>
              </a:prstGeom>
              <a:blipFill>
                <a:blip r:embed="rId4"/>
                <a:stretch>
                  <a:fillRect l="-1527" t="-107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 name="Прямоугольник 2"/>
              <p:cNvSpPr/>
              <p:nvPr/>
            </p:nvSpPr>
            <p:spPr>
              <a:xfrm>
                <a:off x="3133271" y="4646654"/>
                <a:ext cx="17641960" cy="22804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sz="4400" i="1" smtClean="0">
                              <a:latin typeface="Cambria Math" panose="02040503050406030204" pitchFamily="18" charset="0"/>
                            </a:rPr>
                          </m:ctrlPr>
                        </m:funcPr>
                        <m:fName>
                          <m:r>
                            <a:rPr lang="ru-RU" sz="4400" i="1">
                              <a:latin typeface="Cambria Math" panose="02040503050406030204" pitchFamily="18" charset="0"/>
                            </a:rPr>
                            <m:t>𝑝</m:t>
                          </m:r>
                        </m:fName>
                        <m:e>
                          <m:d>
                            <m:dPr>
                              <m:ctrlPr>
                                <a:rPr lang="ru-RU" sz="4400" i="1">
                                  <a:latin typeface="Cambria Math" panose="02040503050406030204" pitchFamily="18" charset="0"/>
                                </a:rPr>
                              </m:ctrlPr>
                            </m:dPr>
                            <m:e>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sub>
                              </m:sSub>
                              <m:r>
                                <a:rPr lang="ru-RU" sz="4400">
                                  <a:latin typeface="Cambria Math" panose="02040503050406030204" pitchFamily="18" charset="0"/>
                                </a:rPr>
                                <m:t>|</m:t>
                              </m:r>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r>
                                    <a:rPr lang="ru-RU" sz="4400">
                                      <a:latin typeface="Cambria Math" panose="02040503050406030204" pitchFamily="18" charset="0"/>
                                    </a:rPr>
                                    <m:t>−1</m:t>
                                  </m:r>
                                </m:sub>
                              </m:sSub>
                              <m:r>
                                <a:rPr lang="ru-RU" sz="4400">
                                  <a:latin typeface="Cambria Math" panose="02040503050406030204" pitchFamily="18" charset="0"/>
                                </a:rPr>
                                <m:t>,⋯,</m:t>
                              </m:r>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r>
                                    <a:rPr lang="ru-RU" sz="4400">
                                      <a:latin typeface="Cambria Math" panose="02040503050406030204" pitchFamily="18" charset="0"/>
                                    </a:rPr>
                                    <m:t>−</m:t>
                                  </m:r>
                                  <m:r>
                                    <a:rPr lang="ru-RU" sz="4400" i="1">
                                      <a:latin typeface="Cambria Math" panose="02040503050406030204" pitchFamily="18" charset="0"/>
                                    </a:rPr>
                                    <m:t>𝑛</m:t>
                                  </m:r>
                                  <m:r>
                                    <a:rPr lang="ru-RU" sz="4400">
                                      <a:latin typeface="Cambria Math" panose="02040503050406030204" pitchFamily="18" charset="0"/>
                                    </a:rPr>
                                    <m:t>+1</m:t>
                                  </m:r>
                                </m:sub>
                              </m:sSub>
                            </m:e>
                          </m:d>
                        </m:e>
                      </m:func>
                      <m:r>
                        <a:rPr lang="ru-RU" sz="4400">
                          <a:latin typeface="Cambria Math" panose="02040503050406030204" pitchFamily="18" charset="0"/>
                        </a:rPr>
                        <m:t>=</m:t>
                      </m:r>
                      <m:f>
                        <m:fPr>
                          <m:ctrlPr>
                            <a:rPr lang="en-US" sz="4400" b="0" i="1" smtClean="0">
                              <a:latin typeface="Cambria Math" panose="02040503050406030204" pitchFamily="18" charset="0"/>
                            </a:rPr>
                          </m:ctrlPr>
                        </m:fPr>
                        <m:num>
                          <m:r>
                            <m:rPr>
                              <m:nor/>
                            </m:rPr>
                            <a:rPr lang="ru-RU" sz="4400">
                              <a:latin typeface="Cambria Math" panose="02040503050406030204" pitchFamily="18" charset="0"/>
                            </a:rPr>
                            <m:t>exp</m:t>
                          </m:r>
                          <m:r>
                            <a:rPr lang="ru-RU" sz="4400">
                              <a:latin typeface="Cambria Math" panose="02040503050406030204" pitchFamily="18" charset="0"/>
                            </a:rPr>
                            <m:t>⁣(</m:t>
                          </m:r>
                          <m:sSup>
                            <m:sSupPr>
                              <m:ctrlPr>
                                <a:rPr lang="ru-RU" sz="4400" i="1">
                                  <a:latin typeface="Cambria Math" panose="02040503050406030204" pitchFamily="18" charset="0"/>
                                </a:rPr>
                              </m:ctrlPr>
                            </m:sSupPr>
                            <m:e>
                              <m:r>
                                <a:rPr lang="ru-RU" sz="4400" i="1">
                                  <a:latin typeface="Cambria Math" panose="02040503050406030204" pitchFamily="18" charset="0"/>
                                </a:rPr>
                                <m:t>h</m:t>
                              </m:r>
                            </m:e>
                            <m:sup>
                              <m:r>
                                <a:rPr lang="ru-RU" sz="4400">
                                  <a:latin typeface="Cambria Math" panose="02040503050406030204" pitchFamily="18" charset="0"/>
                                </a:rPr>
                                <m:t>⊤</m:t>
                              </m:r>
                            </m:sup>
                          </m:sSup>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sub>
                              </m:sSub>
                            </m:sub>
                            <m:sup>
                              <m:r>
                                <a:rPr lang="ru-RU" sz="4400">
                                  <a:latin typeface="Cambria Math" panose="02040503050406030204" pitchFamily="18" charset="0"/>
                                </a:rPr>
                                <m:t>′</m:t>
                              </m:r>
                            </m:sup>
                          </m:sSubSup>
                          <m:r>
                            <a:rPr lang="en-US" sz="4400" b="0" i="1" smtClean="0">
                              <a:latin typeface="Cambria Math" panose="02040503050406030204" pitchFamily="18" charset="0"/>
                            </a:rPr>
                            <m:t>)</m:t>
                          </m:r>
                        </m:num>
                        <m:den>
                          <m:nary>
                            <m:naryPr>
                              <m:chr m:val="∑"/>
                              <m:limLoc m:val="undOvr"/>
                              <m:grow m:val="on"/>
                              <m:supHide m:val="on"/>
                              <m:ctrlPr>
                                <a:rPr lang="ru-RU" sz="4400" i="1">
                                  <a:latin typeface="Cambria Math" panose="02040503050406030204" pitchFamily="18" charset="0"/>
                                </a:rPr>
                              </m:ctrlPr>
                            </m:naryPr>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𝑖</m:t>
                                  </m:r>
                                </m:sub>
                              </m:sSub>
                              <m:r>
                                <a:rPr lang="ru-RU" sz="4400">
                                  <a:latin typeface="Cambria Math" panose="02040503050406030204" pitchFamily="18" charset="0"/>
                                </a:rPr>
                                <m:t>∈</m:t>
                              </m:r>
                              <m:r>
                                <a:rPr lang="ru-RU" sz="4400" i="1">
                                  <a:latin typeface="Cambria Math" panose="02040503050406030204" pitchFamily="18" charset="0"/>
                                </a:rPr>
                                <m:t>𝑉</m:t>
                              </m:r>
                            </m:sub>
                            <m:sup/>
                            <m:e>
                              <m:r>
                                <m:rPr>
                                  <m:nor/>
                                </m:rPr>
                                <a:rPr lang="ru-RU" sz="4400">
                                  <a:latin typeface="Cambria Math" panose="02040503050406030204" pitchFamily="18" charset="0"/>
                                </a:rPr>
                                <m:t>exp</m:t>
                              </m:r>
                              <m:r>
                                <a:rPr lang="ru-RU" sz="4400">
                                  <a:latin typeface="Cambria Math" panose="02040503050406030204" pitchFamily="18" charset="0"/>
                                </a:rPr>
                                <m:t>⁣(</m:t>
                              </m:r>
                              <m:sSup>
                                <m:sSupPr>
                                  <m:ctrlPr>
                                    <a:rPr lang="ru-RU" sz="4400" i="1">
                                      <a:latin typeface="Cambria Math" panose="02040503050406030204" pitchFamily="18" charset="0"/>
                                    </a:rPr>
                                  </m:ctrlPr>
                                </m:sSupPr>
                                <m:e>
                                  <m:r>
                                    <a:rPr lang="ru-RU" sz="4400" i="1">
                                      <a:latin typeface="Cambria Math" panose="02040503050406030204" pitchFamily="18" charset="0"/>
                                    </a:rPr>
                                    <m:t>h</m:t>
                                  </m:r>
                                </m:e>
                                <m:sup>
                                  <m:r>
                                    <a:rPr lang="ru-RU" sz="4400">
                                      <a:latin typeface="Cambria Math" panose="02040503050406030204" pitchFamily="18" charset="0"/>
                                    </a:rPr>
                                    <m:t>⊤</m:t>
                                  </m:r>
                                </m:sup>
                              </m:sSup>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𝑖</m:t>
                                      </m:r>
                                    </m:sub>
                                  </m:sSub>
                                </m:sub>
                                <m:sup>
                                  <m:r>
                                    <a:rPr lang="ru-RU" sz="4400">
                                      <a:latin typeface="Cambria Math" panose="02040503050406030204" pitchFamily="18" charset="0"/>
                                    </a:rPr>
                                    <m:t>′</m:t>
                                  </m:r>
                                </m:sup>
                              </m:sSubSup>
                              <m:r>
                                <a:rPr lang="en-US" sz="4400" i="1">
                                  <a:latin typeface="Cambria Math" panose="02040503050406030204" pitchFamily="18" charset="0"/>
                                </a:rPr>
                                <m:t>)</m:t>
                              </m:r>
                            </m:e>
                          </m:nary>
                          <m:r>
                            <a:rPr lang="ru-RU" sz="4400">
                              <a:latin typeface="Cambria Math" panose="02040503050406030204" pitchFamily="18" charset="0"/>
                            </a:rPr>
                            <m:t>⁣</m:t>
                          </m:r>
                        </m:den>
                      </m:f>
                    </m:oMath>
                  </m:oMathPara>
                </a14:m>
                <a:endParaRPr lang="ru-RU" sz="4400" dirty="0"/>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3133271" y="4646654"/>
                <a:ext cx="17641960" cy="2280432"/>
              </a:xfrm>
              <a:prstGeom prst="rect">
                <a:avLst/>
              </a:prstGeom>
              <a:blipFill>
                <a:blip r:embed="rId5"/>
                <a:stretch>
                  <a:fillRect/>
                </a:stretch>
              </a:blipFill>
            </p:spPr>
            <p:txBody>
              <a:bodyPr/>
              <a:lstStyle/>
              <a:p>
                <a:r>
                  <a:rPr lang="ru-RU">
                    <a:noFill/>
                  </a:rPr>
                  <a:t> </a:t>
                </a:r>
              </a:p>
            </p:txBody>
          </p:sp>
        </mc:Fallback>
      </mc:AlternateContent>
      <p:sp>
        <p:nvSpPr>
          <p:cNvPr id="4" name="Стрелка вниз 3"/>
          <p:cNvSpPr/>
          <p:nvPr/>
        </p:nvSpPr>
        <p:spPr>
          <a:xfrm>
            <a:off x="10319792" y="6350688"/>
            <a:ext cx="1224136" cy="1289423"/>
          </a:xfrm>
          <a:prstGeom prst="downArrow">
            <a:avLst/>
          </a:prstGeom>
          <a:blipFill rotWithShape="1">
            <a:blip r:embed="rId6"/>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5" name="Прямоугольник 4"/>
              <p:cNvSpPr/>
              <p:nvPr/>
            </p:nvSpPr>
            <p:spPr>
              <a:xfrm>
                <a:off x="5745459" y="7409092"/>
                <a:ext cx="12719081" cy="23527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sz="4400" i="1" smtClean="0">
                              <a:latin typeface="Cambria Math" panose="02040503050406030204" pitchFamily="18" charset="0"/>
                            </a:rPr>
                          </m:ctrlPr>
                        </m:funcPr>
                        <m:fName>
                          <m:r>
                            <a:rPr lang="ru-RU" sz="4400" i="1">
                              <a:latin typeface="Cambria Math" panose="02040503050406030204" pitchFamily="18" charset="0"/>
                            </a:rPr>
                            <m:t>𝑝</m:t>
                          </m:r>
                        </m:fName>
                        <m:e>
                          <m:d>
                            <m:dPr>
                              <m:ctrlPr>
                                <a:rPr lang="ru-RU" sz="4400" i="1">
                                  <a:latin typeface="Cambria Math" panose="02040503050406030204" pitchFamily="18" charset="0"/>
                                </a:rPr>
                              </m:ctrlPr>
                            </m:dPr>
                            <m:e>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r>
                                    <a:rPr lang="ru-RU" sz="4400">
                                      <a:latin typeface="Cambria Math" panose="02040503050406030204" pitchFamily="18" charset="0"/>
                                    </a:rPr>
                                    <m:t>+</m:t>
                                  </m:r>
                                  <m:r>
                                    <a:rPr lang="ru-RU" sz="4400" i="1">
                                      <a:latin typeface="Cambria Math" panose="02040503050406030204" pitchFamily="18" charset="0"/>
                                    </a:rPr>
                                    <m:t>𝑗</m:t>
                                  </m:r>
                                </m:sub>
                              </m:sSub>
                              <m:r>
                                <a:rPr lang="ru-RU" sz="4400">
                                  <a:latin typeface="Cambria Math" panose="02040503050406030204" pitchFamily="18" charset="0"/>
                                </a:rPr>
                                <m:t>|</m:t>
                              </m:r>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sub>
                              </m:sSub>
                            </m:e>
                          </m:d>
                        </m:e>
                      </m:func>
                      <m:r>
                        <a:rPr lang="ru-RU" sz="4400">
                          <a:latin typeface="Cambria Math" panose="02040503050406030204" pitchFamily="18" charset="0"/>
                        </a:rPr>
                        <m:t>=</m:t>
                      </m:r>
                      <m:f>
                        <m:fPr>
                          <m:ctrlPr>
                            <a:rPr lang="en-US" sz="4400" i="1">
                              <a:latin typeface="Cambria Math" panose="02040503050406030204" pitchFamily="18" charset="0"/>
                            </a:rPr>
                          </m:ctrlPr>
                        </m:fPr>
                        <m:num>
                          <m:r>
                            <m:rPr>
                              <m:nor/>
                            </m:rPr>
                            <a:rPr lang="ru-RU" sz="4400">
                              <a:latin typeface="Cambria Math" panose="02040503050406030204" pitchFamily="18" charset="0"/>
                            </a:rPr>
                            <m:t>exp</m:t>
                          </m:r>
                          <m:r>
                            <a:rPr lang="ru-RU" sz="4400">
                              <a:latin typeface="Cambria Math" panose="02040503050406030204" pitchFamily="18" charset="0"/>
                            </a:rPr>
                            <m:t>⁣(</m:t>
                          </m:r>
                          <m:sSup>
                            <m:sSupPr>
                              <m:ctrlPr>
                                <a:rPr lang="ru-RU" sz="4400" i="1">
                                  <a:latin typeface="Cambria Math" panose="02040503050406030204" pitchFamily="18" charset="0"/>
                                </a:rPr>
                              </m:ctrlPr>
                            </m:sSupPr>
                            <m:e>
                              <m:r>
                                <a:rPr lang="ru-RU" sz="4400" i="1">
                                  <a:latin typeface="Cambria Math" panose="02040503050406030204" pitchFamily="18" charset="0"/>
                                </a:rPr>
                                <m:t>h</m:t>
                              </m:r>
                            </m:e>
                            <m:sup>
                              <m:r>
                                <a:rPr lang="ru-RU" sz="4400">
                                  <a:latin typeface="Cambria Math" panose="02040503050406030204" pitchFamily="18" charset="0"/>
                                </a:rPr>
                                <m:t>⊤</m:t>
                              </m:r>
                            </m:sup>
                          </m:sSup>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r>
                                    <a:rPr lang="en-US" sz="4400" b="0" i="1" smtClean="0">
                                      <a:latin typeface="Cambria Math" panose="02040503050406030204" pitchFamily="18" charset="0"/>
                                    </a:rPr>
                                    <m:t>+</m:t>
                                  </m:r>
                                  <m:r>
                                    <a:rPr lang="en-US" sz="4400" b="0" i="1" smtClean="0">
                                      <a:latin typeface="Cambria Math" panose="02040503050406030204" pitchFamily="18" charset="0"/>
                                    </a:rPr>
                                    <m:t>𝑗</m:t>
                                  </m:r>
                                </m:sub>
                              </m:sSub>
                            </m:sub>
                            <m:sup>
                              <m:r>
                                <a:rPr lang="ru-RU" sz="4400">
                                  <a:latin typeface="Cambria Math" panose="02040503050406030204" pitchFamily="18" charset="0"/>
                                </a:rPr>
                                <m:t>′</m:t>
                              </m:r>
                            </m:sup>
                          </m:sSubSup>
                          <m:r>
                            <a:rPr lang="en-US" sz="4400" i="1">
                              <a:latin typeface="Cambria Math" panose="02040503050406030204" pitchFamily="18" charset="0"/>
                            </a:rPr>
                            <m:t>)</m:t>
                          </m:r>
                        </m:num>
                        <m:den>
                          <m:nary>
                            <m:naryPr>
                              <m:chr m:val="∑"/>
                              <m:limLoc m:val="undOvr"/>
                              <m:grow m:val="on"/>
                              <m:supHide m:val="on"/>
                              <m:ctrlPr>
                                <a:rPr lang="ru-RU" sz="4400" i="1">
                                  <a:latin typeface="Cambria Math" panose="02040503050406030204" pitchFamily="18" charset="0"/>
                                </a:rPr>
                              </m:ctrlPr>
                            </m:naryPr>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𝑖</m:t>
                                  </m:r>
                                </m:sub>
                              </m:sSub>
                              <m:r>
                                <a:rPr lang="ru-RU" sz="4400">
                                  <a:latin typeface="Cambria Math" panose="02040503050406030204" pitchFamily="18" charset="0"/>
                                </a:rPr>
                                <m:t>∈</m:t>
                              </m:r>
                              <m:r>
                                <a:rPr lang="ru-RU" sz="4400" i="1">
                                  <a:latin typeface="Cambria Math" panose="02040503050406030204" pitchFamily="18" charset="0"/>
                                </a:rPr>
                                <m:t>𝑉</m:t>
                              </m:r>
                            </m:sub>
                            <m:sup/>
                            <m:e>
                              <m:r>
                                <m:rPr>
                                  <m:nor/>
                                </m:rPr>
                                <a:rPr lang="ru-RU" sz="4400">
                                  <a:latin typeface="Cambria Math" panose="02040503050406030204" pitchFamily="18" charset="0"/>
                                </a:rPr>
                                <m:t>exp</m:t>
                              </m:r>
                              <m:r>
                                <a:rPr lang="ru-RU" sz="4400">
                                  <a:latin typeface="Cambria Math" panose="02040503050406030204" pitchFamily="18" charset="0"/>
                                </a:rPr>
                                <m:t>⁣(</m:t>
                              </m:r>
                              <m:sSup>
                                <m:sSupPr>
                                  <m:ctrlPr>
                                    <a:rPr lang="ru-RU" sz="4400" i="1">
                                      <a:latin typeface="Cambria Math" panose="02040503050406030204" pitchFamily="18" charset="0"/>
                                    </a:rPr>
                                  </m:ctrlPr>
                                </m:sSupPr>
                                <m:e>
                                  <m:r>
                                    <a:rPr lang="ru-RU" sz="4400" i="1">
                                      <a:latin typeface="Cambria Math" panose="02040503050406030204" pitchFamily="18" charset="0"/>
                                    </a:rPr>
                                    <m:t>h</m:t>
                                  </m:r>
                                </m:e>
                                <m:sup>
                                  <m:r>
                                    <a:rPr lang="ru-RU" sz="4400">
                                      <a:latin typeface="Cambria Math" panose="02040503050406030204" pitchFamily="18" charset="0"/>
                                    </a:rPr>
                                    <m:t>⊤</m:t>
                                  </m:r>
                                </m:sup>
                              </m:sSup>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𝑖</m:t>
                                      </m:r>
                                    </m:sub>
                                  </m:sSub>
                                </m:sub>
                                <m:sup>
                                  <m:r>
                                    <a:rPr lang="ru-RU" sz="4400">
                                      <a:latin typeface="Cambria Math" panose="02040503050406030204" pitchFamily="18" charset="0"/>
                                    </a:rPr>
                                    <m:t>′</m:t>
                                  </m:r>
                                </m:sup>
                              </m:sSubSup>
                              <m:r>
                                <a:rPr lang="en-US" sz="4400" i="1">
                                  <a:latin typeface="Cambria Math" panose="02040503050406030204" pitchFamily="18" charset="0"/>
                                </a:rPr>
                                <m:t>)</m:t>
                              </m:r>
                            </m:e>
                          </m:nary>
                          <m:r>
                            <a:rPr lang="ru-RU" sz="4400">
                              <a:latin typeface="Cambria Math" panose="02040503050406030204" pitchFamily="18" charset="0"/>
                            </a:rPr>
                            <m:t>⁣</m:t>
                          </m:r>
                        </m:den>
                      </m:f>
                    </m:oMath>
                  </m:oMathPara>
                </a14:m>
                <a:endParaRPr lang="ru-RU" sz="440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5745459" y="7409092"/>
                <a:ext cx="12719081" cy="2352760"/>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Прямоугольник 10"/>
              <p:cNvSpPr/>
              <p:nvPr/>
            </p:nvSpPr>
            <p:spPr>
              <a:xfrm>
                <a:off x="5594709" y="10903889"/>
                <a:ext cx="12719081" cy="23527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sz="4400" i="1" smtClean="0">
                              <a:latin typeface="Cambria Math" panose="02040503050406030204" pitchFamily="18" charset="0"/>
                            </a:rPr>
                          </m:ctrlPr>
                        </m:funcPr>
                        <m:fName>
                          <m:r>
                            <a:rPr lang="ru-RU" sz="4400" i="1">
                              <a:latin typeface="Cambria Math" panose="02040503050406030204" pitchFamily="18" charset="0"/>
                            </a:rPr>
                            <m:t>𝑝</m:t>
                          </m:r>
                        </m:fName>
                        <m:e>
                          <m:d>
                            <m:dPr>
                              <m:ctrlPr>
                                <a:rPr lang="ru-RU" sz="4400" i="1">
                                  <a:latin typeface="Cambria Math" panose="02040503050406030204" pitchFamily="18" charset="0"/>
                                </a:rPr>
                              </m:ctrlPr>
                            </m:dPr>
                            <m:e>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r>
                                    <a:rPr lang="ru-RU" sz="4400">
                                      <a:latin typeface="Cambria Math" panose="02040503050406030204" pitchFamily="18" charset="0"/>
                                    </a:rPr>
                                    <m:t>+</m:t>
                                  </m:r>
                                  <m:r>
                                    <a:rPr lang="ru-RU" sz="4400" i="1">
                                      <a:latin typeface="Cambria Math" panose="02040503050406030204" pitchFamily="18" charset="0"/>
                                    </a:rPr>
                                    <m:t>𝑗</m:t>
                                  </m:r>
                                </m:sub>
                              </m:sSub>
                              <m:r>
                                <a:rPr lang="ru-RU" sz="4400">
                                  <a:latin typeface="Cambria Math" panose="02040503050406030204" pitchFamily="18" charset="0"/>
                                </a:rPr>
                                <m:t>|</m:t>
                              </m:r>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sub>
                              </m:sSub>
                            </m:e>
                          </m:d>
                        </m:e>
                      </m:func>
                      <m:r>
                        <a:rPr lang="ru-RU" sz="4400">
                          <a:latin typeface="Cambria Math" panose="02040503050406030204" pitchFamily="18" charset="0"/>
                        </a:rPr>
                        <m:t>=</m:t>
                      </m:r>
                      <m:f>
                        <m:fPr>
                          <m:ctrlPr>
                            <a:rPr lang="en-US" sz="4400" i="1">
                              <a:latin typeface="Cambria Math" panose="02040503050406030204" pitchFamily="18" charset="0"/>
                            </a:rPr>
                          </m:ctrlPr>
                        </m:fPr>
                        <m:num>
                          <m:r>
                            <m:rPr>
                              <m:nor/>
                            </m:rPr>
                            <a:rPr lang="ru-RU" sz="4400">
                              <a:latin typeface="Cambria Math" panose="02040503050406030204" pitchFamily="18" charset="0"/>
                            </a:rPr>
                            <m:t>exp</m:t>
                          </m:r>
                          <m:r>
                            <a:rPr lang="ru-RU" sz="4400">
                              <a:latin typeface="Cambria Math" panose="02040503050406030204" pitchFamily="18" charset="0"/>
                            </a:rPr>
                            <m:t>⁣(</m:t>
                          </m:r>
                          <m:sSubSup>
                            <m:sSubSupPr>
                              <m:ctrlPr>
                                <a:rPr lang="ru-RU" sz="4400" i="1" smtClean="0">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sub>
                              </m:sSub>
                            </m:sub>
                            <m:sup>
                              <m:r>
                                <a:rPr lang="ru-RU" sz="4400">
                                  <a:latin typeface="Cambria Math" panose="02040503050406030204" pitchFamily="18" charset="0"/>
                                </a:rPr>
                                <m:t>⊤</m:t>
                              </m:r>
                            </m:sup>
                          </m:sSubSup>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r>
                                    <a:rPr lang="en-US" sz="4400" b="0" i="1" smtClean="0">
                                      <a:latin typeface="Cambria Math" panose="02040503050406030204" pitchFamily="18" charset="0"/>
                                    </a:rPr>
                                    <m:t>+</m:t>
                                  </m:r>
                                  <m:r>
                                    <a:rPr lang="en-US" sz="4400" b="0" i="1" smtClean="0">
                                      <a:latin typeface="Cambria Math" panose="02040503050406030204" pitchFamily="18" charset="0"/>
                                    </a:rPr>
                                    <m:t>𝑗</m:t>
                                  </m:r>
                                </m:sub>
                              </m:sSub>
                            </m:sub>
                            <m:sup>
                              <m:r>
                                <a:rPr lang="ru-RU" sz="4400">
                                  <a:latin typeface="Cambria Math" panose="02040503050406030204" pitchFamily="18" charset="0"/>
                                </a:rPr>
                                <m:t>′</m:t>
                              </m:r>
                            </m:sup>
                          </m:sSubSup>
                          <m:r>
                            <a:rPr lang="en-US" sz="4400" i="1">
                              <a:latin typeface="Cambria Math" panose="02040503050406030204" pitchFamily="18" charset="0"/>
                            </a:rPr>
                            <m:t>)</m:t>
                          </m:r>
                        </m:num>
                        <m:den>
                          <m:nary>
                            <m:naryPr>
                              <m:chr m:val="∑"/>
                              <m:limLoc m:val="undOvr"/>
                              <m:grow m:val="on"/>
                              <m:supHide m:val="on"/>
                              <m:ctrlPr>
                                <a:rPr lang="ru-RU" sz="4400" i="1">
                                  <a:latin typeface="Cambria Math" panose="02040503050406030204" pitchFamily="18" charset="0"/>
                                </a:rPr>
                              </m:ctrlPr>
                            </m:naryPr>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𝑖</m:t>
                                  </m:r>
                                </m:sub>
                              </m:sSub>
                              <m:r>
                                <a:rPr lang="ru-RU" sz="4400">
                                  <a:latin typeface="Cambria Math" panose="02040503050406030204" pitchFamily="18" charset="0"/>
                                </a:rPr>
                                <m:t>∈</m:t>
                              </m:r>
                              <m:r>
                                <a:rPr lang="ru-RU" sz="4400" i="1">
                                  <a:latin typeface="Cambria Math" panose="02040503050406030204" pitchFamily="18" charset="0"/>
                                </a:rPr>
                                <m:t>𝑉</m:t>
                              </m:r>
                            </m:sub>
                            <m:sup/>
                            <m:e>
                              <m:r>
                                <m:rPr>
                                  <m:nor/>
                                </m:rPr>
                                <a:rPr lang="ru-RU" sz="4400">
                                  <a:latin typeface="Cambria Math" panose="02040503050406030204" pitchFamily="18" charset="0"/>
                                </a:rPr>
                                <m:t>exp</m:t>
                              </m:r>
                              <m:r>
                                <a:rPr lang="ru-RU" sz="4400">
                                  <a:latin typeface="Cambria Math" panose="02040503050406030204" pitchFamily="18" charset="0"/>
                                </a:rPr>
                                <m:t>⁣(</m:t>
                              </m:r>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𝑡</m:t>
                                      </m:r>
                                    </m:sub>
                                  </m:sSub>
                                </m:sub>
                                <m:sup>
                                  <m:r>
                                    <a:rPr lang="ru-RU" sz="4400">
                                      <a:latin typeface="Cambria Math" panose="02040503050406030204" pitchFamily="18" charset="0"/>
                                    </a:rPr>
                                    <m:t>⊤</m:t>
                                  </m:r>
                                </m:sup>
                              </m:sSubSup>
                              <m:sSubSup>
                                <m:sSubSupPr>
                                  <m:ctrlPr>
                                    <a:rPr lang="ru-RU" sz="4400" i="1">
                                      <a:latin typeface="Cambria Math" panose="02040503050406030204" pitchFamily="18" charset="0"/>
                                    </a:rPr>
                                  </m:ctrlPr>
                                </m:sSubSupPr>
                                <m:e>
                                  <m:r>
                                    <a:rPr lang="ru-RU" sz="4400" i="1">
                                      <a:latin typeface="Cambria Math" panose="02040503050406030204" pitchFamily="18" charset="0"/>
                                    </a:rPr>
                                    <m:t>𝑣</m:t>
                                  </m:r>
                                </m:e>
                                <m:sub>
                                  <m:sSub>
                                    <m:sSubPr>
                                      <m:ctrlPr>
                                        <a:rPr lang="ru-RU" sz="4400" i="1">
                                          <a:latin typeface="Cambria Math" panose="02040503050406030204" pitchFamily="18" charset="0"/>
                                        </a:rPr>
                                      </m:ctrlPr>
                                    </m:sSubPr>
                                    <m:e>
                                      <m:r>
                                        <a:rPr lang="ru-RU" sz="4400" i="1">
                                          <a:latin typeface="Cambria Math" panose="02040503050406030204" pitchFamily="18" charset="0"/>
                                        </a:rPr>
                                        <m:t>𝑤</m:t>
                                      </m:r>
                                    </m:e>
                                    <m:sub>
                                      <m:r>
                                        <a:rPr lang="ru-RU" sz="4400" i="1">
                                          <a:latin typeface="Cambria Math" panose="02040503050406030204" pitchFamily="18" charset="0"/>
                                        </a:rPr>
                                        <m:t>𝑖</m:t>
                                      </m:r>
                                    </m:sub>
                                  </m:sSub>
                                </m:sub>
                                <m:sup>
                                  <m:r>
                                    <a:rPr lang="ru-RU" sz="4400">
                                      <a:latin typeface="Cambria Math" panose="02040503050406030204" pitchFamily="18" charset="0"/>
                                    </a:rPr>
                                    <m:t>′</m:t>
                                  </m:r>
                                </m:sup>
                              </m:sSubSup>
                              <m:r>
                                <a:rPr lang="en-US" sz="4400" i="1">
                                  <a:latin typeface="Cambria Math" panose="02040503050406030204" pitchFamily="18" charset="0"/>
                                </a:rPr>
                                <m:t>)</m:t>
                              </m:r>
                            </m:e>
                          </m:nary>
                          <m:r>
                            <a:rPr lang="ru-RU" sz="4400">
                              <a:latin typeface="Cambria Math" panose="02040503050406030204" pitchFamily="18" charset="0"/>
                            </a:rPr>
                            <m:t>⁣</m:t>
                          </m:r>
                        </m:den>
                      </m:f>
                    </m:oMath>
                  </m:oMathPara>
                </a14:m>
                <a:endParaRPr lang="ru-RU" sz="4400"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5594709" y="10903889"/>
                <a:ext cx="12719081" cy="2352760"/>
              </a:xfrm>
              <a:prstGeom prst="rect">
                <a:avLst/>
              </a:prstGeom>
              <a:blipFill>
                <a:blip r:embed="rId8"/>
                <a:stretch>
                  <a:fillRect/>
                </a:stretch>
              </a:blipFill>
            </p:spPr>
            <p:txBody>
              <a:bodyPr/>
              <a:lstStyle/>
              <a:p>
                <a:r>
                  <a:rPr lang="ru-RU">
                    <a:noFill/>
                  </a:rPr>
                  <a:t> </a:t>
                </a:r>
              </a:p>
            </p:txBody>
          </p:sp>
        </mc:Fallback>
      </mc:AlternateContent>
      <p:sp>
        <p:nvSpPr>
          <p:cNvPr id="12" name="Стрелка вниз 11"/>
          <p:cNvSpPr/>
          <p:nvPr/>
        </p:nvSpPr>
        <p:spPr>
          <a:xfrm>
            <a:off x="10319792" y="9495233"/>
            <a:ext cx="1224136" cy="1289423"/>
          </a:xfrm>
          <a:prstGeom prst="downArrow">
            <a:avLst/>
          </a:prstGeom>
          <a:blipFill rotWithShape="1">
            <a:blip r:embed="rId6"/>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105820389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huzhanfan.github.io/assets/images/skip_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20" y="3185592"/>
            <a:ext cx="15769752" cy="9798209"/>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188237" y="2218685"/>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noProof="0" dirty="0">
                <a:solidFill>
                  <a:srgbClr val="253957"/>
                </a:solidFill>
                <a:latin typeface="Arial Narrow"/>
                <a:sym typeface="Arial Narrow"/>
              </a:rPr>
              <a:t>Skip-gram</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55235646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188237" y="2218685"/>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noProof="0" dirty="0">
                <a:solidFill>
                  <a:srgbClr val="253957"/>
                </a:solidFill>
                <a:latin typeface="Arial Narrow"/>
                <a:sym typeface="Arial Narrow"/>
              </a:rPr>
              <a:t>Skip-gram</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4" name="Рисунок 3">
            <a:extLst>
              <a:ext uri="{FF2B5EF4-FFF2-40B4-BE49-F238E27FC236}">
                <a16:creationId xmlns:a16="http://schemas.microsoft.com/office/drawing/2014/main" id="{B3833BF0-E5A5-48B9-8B13-72C972453977}"/>
              </a:ext>
            </a:extLst>
          </p:cNvPr>
          <p:cNvPicPr>
            <a:picLocks noChangeAspect="1"/>
          </p:cNvPicPr>
          <p:nvPr/>
        </p:nvPicPr>
        <p:blipFill>
          <a:blip r:embed="rId4"/>
          <a:stretch>
            <a:fillRect/>
          </a:stretch>
        </p:blipFill>
        <p:spPr>
          <a:xfrm>
            <a:off x="6046156" y="2973160"/>
            <a:ext cx="10585176" cy="9818957"/>
          </a:xfrm>
          <a:prstGeom prst="rect">
            <a:avLst/>
          </a:prstGeom>
        </p:spPr>
      </p:pic>
    </p:spTree>
    <p:extLst>
      <p:ext uri="{BB962C8B-B14F-4D97-AF65-F5344CB8AC3E}">
        <p14:creationId xmlns:p14="http://schemas.microsoft.com/office/powerpoint/2010/main" val="299745518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081168" y="3843530"/>
                <a:ext cx="22352464" cy="964758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algn="l" hangingPunct="1">
                  <a:buClr>
                    <a:srgbClr val="000000"/>
                  </a:buClr>
                  <a:buSzPct val="100000"/>
                  <a:defRPr sz="2400"/>
                </a:pPr>
                <a14:m>
                  <m:oMath xmlns:m="http://schemas.openxmlformats.org/officeDocument/2006/math">
                    <m:r>
                      <a:rPr lang="en-US" sz="5400" i="1">
                        <a:latin typeface="Cambria Math" panose="02040503050406030204" pitchFamily="18" charset="0"/>
                      </a:rPr>
                      <m:t>𝑐</m:t>
                    </m:r>
                  </m:oMath>
                </a14:m>
                <a:r>
                  <a:rPr lang="en-US" sz="5400" kern="1200" dirty="0">
                    <a:solidFill>
                      <a:srgbClr val="253957"/>
                    </a:solidFill>
                    <a:latin typeface="+mn-lt"/>
                    <a:ea typeface="TheSans UHH" pitchFamily="2"/>
                    <a:cs typeface="TheSans UHH Regular" pitchFamily="2"/>
                  </a:rPr>
                  <a:t> </a:t>
                </a:r>
                <a:r>
                  <a:rPr lang="ru-RU" sz="5400" kern="1200" dirty="0">
                    <a:solidFill>
                      <a:srgbClr val="253957"/>
                    </a:solidFill>
                    <a:latin typeface="+mn-lt"/>
                    <a:ea typeface="TheSans UHH" pitchFamily="2"/>
                    <a:cs typeface="TheSans UHH Regular" pitchFamily="2"/>
                  </a:rPr>
                  <a:t>– центральное слово, </a:t>
                </a:r>
                <a14:m>
                  <m:oMath xmlns:m="http://schemas.openxmlformats.org/officeDocument/2006/math">
                    <m:r>
                      <a:rPr lang="en-US" sz="5400" i="1">
                        <a:latin typeface="Cambria Math" panose="02040503050406030204" pitchFamily="18" charset="0"/>
                      </a:rPr>
                      <m:t>𝑜</m:t>
                    </m:r>
                    <m:r>
                      <a:rPr lang="en-US" sz="5400" i="1">
                        <a:latin typeface="Cambria Math" panose="02040503050406030204" pitchFamily="18" charset="0"/>
                      </a:rPr>
                      <m:t> </m:t>
                    </m:r>
                  </m:oMath>
                </a14:m>
                <a:r>
                  <a:rPr lang="ru-RU" sz="5400" kern="1200" dirty="0">
                    <a:solidFill>
                      <a:srgbClr val="253957"/>
                    </a:solidFill>
                    <a:latin typeface="+mn-lt"/>
                    <a:ea typeface="TheSans UHH" pitchFamily="2"/>
                    <a:cs typeface="TheSans UHH Regular" pitchFamily="2"/>
                  </a:rPr>
                  <a:t>– внешнее слово (из контекста)</a:t>
                </a:r>
                <a:endParaRPr lang="en-US" sz="5400" b="0" dirty="0">
                  <a:latin typeface="+mn-lt"/>
                </a:endParaRPr>
              </a:p>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081168" y="3843530"/>
                <a:ext cx="22352464" cy="9647589"/>
              </a:xfrm>
              <a:prstGeom prst="rect">
                <a:avLst/>
              </a:prstGeom>
              <a:blipFill>
                <a:blip r:embed="rId3"/>
                <a:stretch>
                  <a:fillRect t="-151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6600" b="1" kern="1200" cap="all" dirty="0">
                <a:solidFill>
                  <a:srgbClr val="253957"/>
                </a:solidFill>
                <a:ea typeface="TheSans UHH" pitchFamily="2"/>
                <a:cs typeface="TheSans UHH Regular" pitchFamily="2"/>
                <a:sym typeface="Arial Narrow"/>
              </a:rPr>
              <a:t>skip-gram</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AlternateContent xmlns:mc="http://schemas.openxmlformats.org/markup-compatibility/2006" xmlns:a14="http://schemas.microsoft.com/office/drawing/2010/main">
        <mc:Choice Requires="a14">
          <p:sp>
            <p:nvSpPr>
              <p:cNvPr id="11" name="Прямоугольник 10"/>
              <p:cNvSpPr/>
              <p:nvPr/>
            </p:nvSpPr>
            <p:spPr>
              <a:xfrm>
                <a:off x="1534816" y="7334396"/>
                <a:ext cx="12719081" cy="23189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sz="6000" i="1" smtClean="0">
                              <a:latin typeface="Cambria Math" panose="02040503050406030204" pitchFamily="18" charset="0"/>
                            </a:rPr>
                          </m:ctrlPr>
                        </m:funcPr>
                        <m:fName>
                          <m:r>
                            <a:rPr lang="ru-RU" sz="6000" i="1">
                              <a:latin typeface="Cambria Math" panose="02040503050406030204" pitchFamily="18" charset="0"/>
                            </a:rPr>
                            <m:t>𝑝</m:t>
                          </m:r>
                        </m:fName>
                        <m:e>
                          <m:d>
                            <m:dPr>
                              <m:ctrlPr>
                                <a:rPr lang="ru-RU" sz="6000" i="1">
                                  <a:latin typeface="Cambria Math" panose="02040503050406030204" pitchFamily="18" charset="0"/>
                                </a:rPr>
                              </m:ctrlPr>
                            </m:dPr>
                            <m:e>
                              <m:r>
                                <a:rPr lang="en-US" sz="6000" b="0" i="1" smtClean="0">
                                  <a:latin typeface="Cambria Math" panose="02040503050406030204" pitchFamily="18" charset="0"/>
                                </a:rPr>
                                <m:t>𝑜</m:t>
                              </m:r>
                              <m:r>
                                <a:rPr lang="ru-RU" sz="6000">
                                  <a:latin typeface="Cambria Math" panose="02040503050406030204" pitchFamily="18" charset="0"/>
                                </a:rPr>
                                <m:t>|</m:t>
                              </m:r>
                              <m:r>
                                <a:rPr lang="en-US" sz="6000" b="0" i="1" smtClean="0">
                                  <a:latin typeface="Cambria Math" panose="02040503050406030204" pitchFamily="18" charset="0"/>
                                </a:rPr>
                                <m:t>𝑐</m:t>
                              </m:r>
                            </m:e>
                          </m:d>
                        </m:e>
                      </m:func>
                      <m:r>
                        <a:rPr lang="ru-RU" sz="6000">
                          <a:latin typeface="Cambria Math" panose="02040503050406030204" pitchFamily="18" charset="0"/>
                        </a:rPr>
                        <m:t>=</m:t>
                      </m:r>
                      <m:f>
                        <m:fPr>
                          <m:ctrlPr>
                            <a:rPr lang="en-US" sz="6000" i="1">
                              <a:latin typeface="Cambria Math" panose="02040503050406030204" pitchFamily="18" charset="0"/>
                            </a:rPr>
                          </m:ctrlPr>
                        </m:fPr>
                        <m:num>
                          <m:r>
                            <m:rPr>
                              <m:nor/>
                            </m:rPr>
                            <a:rPr lang="ru-RU" sz="6000">
                              <a:latin typeface="Cambria Math" panose="02040503050406030204" pitchFamily="18" charset="0"/>
                            </a:rPr>
                            <m:t>exp</m:t>
                          </m:r>
                          <m:r>
                            <a:rPr lang="ru-RU" sz="6000">
                              <a:latin typeface="Cambria Math" panose="02040503050406030204" pitchFamily="18" charset="0"/>
                            </a:rPr>
                            <m:t>⁣(</m:t>
                          </m:r>
                          <m:sSubSup>
                            <m:sSubSupPr>
                              <m:ctrlPr>
                                <a:rPr lang="ru-RU" sz="6000" i="1" smtClean="0">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𝑐</m:t>
                              </m:r>
                            </m:sub>
                            <m:sup>
                              <m:r>
                                <a:rPr lang="ru-RU" sz="6000">
                                  <a:latin typeface="Cambria Math" panose="02040503050406030204" pitchFamily="18" charset="0"/>
                                </a:rPr>
                                <m:t>⊤</m:t>
                              </m:r>
                            </m:sup>
                          </m:sSubSup>
                          <m:sSubSup>
                            <m:sSubSupPr>
                              <m:ctrlPr>
                                <a:rPr lang="ru-RU" sz="6000" i="1">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𝑜</m:t>
                              </m:r>
                            </m:sub>
                            <m:sup>
                              <m:r>
                                <a:rPr lang="ru-RU" sz="6000">
                                  <a:latin typeface="Cambria Math" panose="02040503050406030204" pitchFamily="18" charset="0"/>
                                </a:rPr>
                                <m:t>′</m:t>
                              </m:r>
                            </m:sup>
                          </m:sSubSup>
                          <m:r>
                            <a:rPr lang="en-US" sz="6000" i="1">
                              <a:latin typeface="Cambria Math" panose="02040503050406030204" pitchFamily="18" charset="0"/>
                            </a:rPr>
                            <m:t>)</m:t>
                          </m:r>
                        </m:num>
                        <m:den>
                          <m:nary>
                            <m:naryPr>
                              <m:chr m:val="∑"/>
                              <m:limLoc m:val="undOvr"/>
                              <m:grow m:val="on"/>
                              <m:supHide m:val="on"/>
                              <m:ctrlPr>
                                <a:rPr lang="ru-RU" sz="6000" i="1">
                                  <a:latin typeface="Cambria Math" panose="02040503050406030204" pitchFamily="18" charset="0"/>
                                </a:rPr>
                              </m:ctrlPr>
                            </m:naryPr>
                            <m:sub>
                              <m:r>
                                <a:rPr lang="en-US" sz="6000" b="0" i="1" smtClean="0">
                                  <a:latin typeface="Cambria Math" panose="02040503050406030204" pitchFamily="18" charset="0"/>
                                </a:rPr>
                                <m:t>𝑤</m:t>
                              </m:r>
                              <m:r>
                                <a:rPr lang="ru-RU" sz="6000">
                                  <a:latin typeface="Cambria Math" panose="02040503050406030204" pitchFamily="18" charset="0"/>
                                </a:rPr>
                                <m:t>∈</m:t>
                              </m:r>
                              <m:r>
                                <a:rPr lang="ru-RU" sz="6000" i="1">
                                  <a:latin typeface="Cambria Math" panose="02040503050406030204" pitchFamily="18" charset="0"/>
                                </a:rPr>
                                <m:t>𝑉</m:t>
                              </m:r>
                            </m:sub>
                            <m:sup/>
                            <m:e>
                              <m:r>
                                <m:rPr>
                                  <m:nor/>
                                </m:rPr>
                                <a:rPr lang="ru-RU" sz="6000">
                                  <a:latin typeface="Cambria Math" panose="02040503050406030204" pitchFamily="18" charset="0"/>
                                </a:rPr>
                                <m:t>exp</m:t>
                              </m:r>
                              <m:r>
                                <a:rPr lang="ru-RU" sz="6000">
                                  <a:latin typeface="Cambria Math" panose="02040503050406030204" pitchFamily="18" charset="0"/>
                                </a:rPr>
                                <m:t>⁣(</m:t>
                              </m:r>
                              <m:sSubSup>
                                <m:sSubSupPr>
                                  <m:ctrlPr>
                                    <a:rPr lang="ru-RU" sz="6000" i="1">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𝑤</m:t>
                                  </m:r>
                                </m:sub>
                                <m:sup>
                                  <m:r>
                                    <a:rPr lang="ru-RU" sz="6000">
                                      <a:latin typeface="Cambria Math" panose="02040503050406030204" pitchFamily="18" charset="0"/>
                                    </a:rPr>
                                    <m:t>⊤</m:t>
                                  </m:r>
                                </m:sup>
                              </m:sSubSup>
                              <m:sSubSup>
                                <m:sSubSupPr>
                                  <m:ctrlPr>
                                    <a:rPr lang="ru-RU" sz="6000" i="1">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𝑐</m:t>
                                  </m:r>
                                </m:sub>
                                <m:sup>
                                  <m:r>
                                    <a:rPr lang="ru-RU" sz="6000">
                                      <a:latin typeface="Cambria Math" panose="02040503050406030204" pitchFamily="18" charset="0"/>
                                    </a:rPr>
                                    <m:t>′</m:t>
                                  </m:r>
                                </m:sup>
                              </m:sSubSup>
                              <m:r>
                                <a:rPr lang="en-US" sz="6000" i="1">
                                  <a:latin typeface="Cambria Math" panose="02040503050406030204" pitchFamily="18" charset="0"/>
                                </a:rPr>
                                <m:t>)</m:t>
                              </m:r>
                            </m:e>
                          </m:nary>
                          <m:r>
                            <a:rPr lang="ru-RU" sz="6000">
                              <a:latin typeface="Cambria Math" panose="02040503050406030204" pitchFamily="18" charset="0"/>
                            </a:rPr>
                            <m:t>⁣</m:t>
                          </m:r>
                        </m:den>
                      </m:f>
                    </m:oMath>
                  </m:oMathPara>
                </a14:m>
                <a:endParaRPr lang="ru-RU" sz="6000"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534816" y="7334396"/>
                <a:ext cx="12719081" cy="2318968"/>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6" name="Прямоугольник 5"/>
              <p:cNvSpPr/>
              <p:nvPr/>
            </p:nvSpPr>
            <p:spPr>
              <a:xfrm>
                <a:off x="12105000" y="5335919"/>
                <a:ext cx="25346816" cy="1569660"/>
              </a:xfrm>
              <a:prstGeom prst="rect">
                <a:avLst/>
              </a:prstGeom>
            </p:spPr>
            <p:txBody>
              <a:bodyPr wrap="square">
                <a:spAutoFit/>
              </a:bodyPr>
              <a:lstStyle/>
              <a:p>
                <a:pPr algn="just"/>
                <a:r>
                  <a:rPr lang="ru-RU" sz="4800" dirty="0">
                    <a:solidFill>
                      <a:schemeClr val="accent2"/>
                    </a:solidFill>
                    <a:latin typeface="+mn-lt"/>
                  </a:rPr>
                  <a:t>Скалярное произведение измеряет сходство</a:t>
                </a:r>
                <a14:m>
                  <m:oMath xmlns:m="http://schemas.openxmlformats.org/officeDocument/2006/math">
                    <m:r>
                      <a:rPr lang="ru-RU" sz="4800" b="0" i="0" smtClean="0">
                        <a:solidFill>
                          <a:schemeClr val="accent2"/>
                        </a:solidFill>
                        <a:latin typeface="Cambria Math" panose="02040503050406030204" pitchFamily="18" charset="0"/>
                      </a:rPr>
                      <m:t> </m:t>
                    </m:r>
                    <m:r>
                      <a:rPr lang="en-US" sz="4800" i="1">
                        <a:solidFill>
                          <a:schemeClr val="accent2"/>
                        </a:solidFill>
                        <a:latin typeface="Cambria Math" panose="02040503050406030204" pitchFamily="18" charset="0"/>
                      </a:rPr>
                      <m:t>𝑐</m:t>
                    </m:r>
                    <m:r>
                      <a:rPr lang="en-US" sz="4800" i="1">
                        <a:solidFill>
                          <a:schemeClr val="accent2"/>
                        </a:solidFill>
                        <a:latin typeface="Cambria Math" panose="02040503050406030204" pitchFamily="18" charset="0"/>
                      </a:rPr>
                      <m:t> </m:t>
                    </m:r>
                  </m:oMath>
                </a14:m>
                <a:r>
                  <a:rPr lang="ru-RU" sz="4800" dirty="0">
                    <a:solidFill>
                      <a:schemeClr val="accent2"/>
                    </a:solidFill>
                    <a:latin typeface="+mn-lt"/>
                  </a:rPr>
                  <a:t>и</a:t>
                </a:r>
                <a:r>
                  <a:rPr lang="ru-RU" sz="4800" kern="1200" dirty="0">
                    <a:solidFill>
                      <a:schemeClr val="accent2"/>
                    </a:solidFill>
                    <a:latin typeface="+mn-lt"/>
                    <a:ea typeface="TheSans UHH" pitchFamily="2"/>
                    <a:cs typeface="TheSans UHH Regular" pitchFamily="2"/>
                  </a:rPr>
                  <a:t> </a:t>
                </a:r>
                <a14:m>
                  <m:oMath xmlns:m="http://schemas.openxmlformats.org/officeDocument/2006/math">
                    <m:r>
                      <a:rPr lang="en-US" sz="4800" i="1">
                        <a:solidFill>
                          <a:schemeClr val="accent2"/>
                        </a:solidFill>
                        <a:latin typeface="Cambria Math" panose="02040503050406030204" pitchFamily="18" charset="0"/>
                      </a:rPr>
                      <m:t>𝑜</m:t>
                    </m:r>
                    <m:r>
                      <a:rPr lang="en-US" sz="4800" i="1">
                        <a:solidFill>
                          <a:schemeClr val="accent2"/>
                        </a:solidFill>
                        <a:latin typeface="Cambria Math" panose="02040503050406030204" pitchFamily="18" charset="0"/>
                      </a:rPr>
                      <m:t> </m:t>
                    </m:r>
                  </m:oMath>
                </a14:m>
                <a:endParaRPr lang="ru-RU" sz="4800" dirty="0">
                  <a:solidFill>
                    <a:schemeClr val="accent2"/>
                  </a:solidFill>
                  <a:latin typeface="+mn-lt"/>
                </a:endParaRPr>
              </a:p>
              <a:p>
                <a:pPr algn="just"/>
                <a:r>
                  <a:rPr lang="ru-RU" sz="4800" dirty="0">
                    <a:solidFill>
                      <a:schemeClr val="accent2"/>
                    </a:solidFill>
                    <a:latin typeface="+mn-lt"/>
                  </a:rPr>
                  <a:t>Чем больше, тем выше вероятность</a:t>
                </a:r>
              </a:p>
            </p:txBody>
          </p:sp>
        </mc:Choice>
        <mc:Fallback>
          <p:sp>
            <p:nvSpPr>
              <p:cNvPr id="6" name="Прямоугольник 5"/>
              <p:cNvSpPr>
                <a:spLocks noRot="1" noChangeAspect="1" noMove="1" noResize="1" noEditPoints="1" noAdjustHandles="1" noChangeArrowheads="1" noChangeShapeType="1" noTextEdit="1"/>
              </p:cNvSpPr>
              <p:nvPr/>
            </p:nvSpPr>
            <p:spPr>
              <a:xfrm>
                <a:off x="12105000" y="5335919"/>
                <a:ext cx="25346816" cy="1569660"/>
              </a:xfrm>
              <a:prstGeom prst="rect">
                <a:avLst/>
              </a:prstGeom>
              <a:blipFill>
                <a:blip r:embed="rId6"/>
                <a:stretch>
                  <a:fillRect l="-1106" t="-8915" b="-19380"/>
                </a:stretch>
              </a:blipFill>
            </p:spPr>
            <p:txBody>
              <a:bodyPr/>
              <a:lstStyle/>
              <a:p>
                <a:r>
                  <a:rPr lang="ru-RU">
                    <a:noFill/>
                  </a:rPr>
                  <a:t> </a:t>
                </a:r>
              </a:p>
            </p:txBody>
          </p:sp>
        </mc:Fallback>
      </mc:AlternateContent>
      <p:sp>
        <p:nvSpPr>
          <p:cNvPr id="15" name="Прямоугольник 14"/>
          <p:cNvSpPr/>
          <p:nvPr/>
        </p:nvSpPr>
        <p:spPr>
          <a:xfrm>
            <a:off x="12338739" y="10448220"/>
            <a:ext cx="25346816" cy="830997"/>
          </a:xfrm>
          <a:prstGeom prst="rect">
            <a:avLst/>
          </a:prstGeom>
        </p:spPr>
        <p:txBody>
          <a:bodyPr wrap="square">
            <a:spAutoFit/>
          </a:bodyPr>
          <a:lstStyle/>
          <a:p>
            <a:pPr algn="just"/>
            <a:r>
              <a:rPr lang="ru-RU" sz="4800" dirty="0">
                <a:solidFill>
                  <a:srgbClr val="FF0000"/>
                </a:solidFill>
                <a:latin typeface="+mn-lt"/>
              </a:rPr>
              <a:t>Нормализация по всему словарю</a:t>
            </a:r>
          </a:p>
        </p:txBody>
      </p:sp>
      <p:sp>
        <p:nvSpPr>
          <p:cNvPr id="7" name="Стрелка вправо 6"/>
          <p:cNvSpPr/>
          <p:nvPr/>
        </p:nvSpPr>
        <p:spPr>
          <a:xfrm rot="12656112">
            <a:off x="10476219" y="9940567"/>
            <a:ext cx="1876400" cy="422017"/>
          </a:xfrm>
          <a:prstGeom prst="rightArrow">
            <a:avLst/>
          </a:prstGeom>
          <a:solidFill>
            <a:srgbClr val="FF0000"/>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7" name="Стрелка вправо 16"/>
          <p:cNvSpPr/>
          <p:nvPr/>
        </p:nvSpPr>
        <p:spPr>
          <a:xfrm rot="9150063">
            <a:off x="10109465" y="6426820"/>
            <a:ext cx="1876400" cy="422017"/>
          </a:xfrm>
          <a:prstGeom prst="rightArrow">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Tree>
    <p:extLst>
      <p:ext uri="{BB962C8B-B14F-4D97-AF65-F5344CB8AC3E}">
        <p14:creationId xmlns:p14="http://schemas.microsoft.com/office/powerpoint/2010/main" val="30383379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081168" y="3843530"/>
                <a:ext cx="22352464" cy="964758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algn="l" hangingPunct="1">
                  <a:buClr>
                    <a:srgbClr val="000000"/>
                  </a:buClr>
                  <a:buSzPct val="100000"/>
                  <a:defRPr sz="2400"/>
                </a:pPr>
                <a14:m>
                  <m:oMath xmlns:m="http://schemas.openxmlformats.org/officeDocument/2006/math">
                    <m:r>
                      <a:rPr lang="en-US" sz="5400" i="1" smtClean="0">
                        <a:latin typeface="Cambria Math" panose="02040503050406030204" pitchFamily="18" charset="0"/>
                      </a:rPr>
                      <m:t>𝑐</m:t>
                    </m:r>
                  </m:oMath>
                </a14:m>
                <a:r>
                  <a:rPr lang="en-US" sz="5400" kern="1200" dirty="0">
                    <a:solidFill>
                      <a:srgbClr val="253957"/>
                    </a:solidFill>
                    <a:latin typeface="+mn-lt"/>
                    <a:ea typeface="TheSans UHH" pitchFamily="2"/>
                    <a:cs typeface="TheSans UHH Regular" pitchFamily="2"/>
                  </a:rPr>
                  <a:t> </a:t>
                </a:r>
                <a:r>
                  <a:rPr lang="ru-RU" sz="5400" kern="1200" dirty="0">
                    <a:solidFill>
                      <a:srgbClr val="253957"/>
                    </a:solidFill>
                    <a:latin typeface="+mn-lt"/>
                    <a:ea typeface="TheSans UHH" pitchFamily="2"/>
                    <a:cs typeface="TheSans UHH Regular" pitchFamily="2"/>
                  </a:rPr>
                  <a:t>– центральное слово, </a:t>
                </a:r>
                <a14:m>
                  <m:oMath xmlns:m="http://schemas.openxmlformats.org/officeDocument/2006/math">
                    <m:r>
                      <a:rPr lang="en-US" sz="5400" i="1">
                        <a:latin typeface="Cambria Math" panose="02040503050406030204" pitchFamily="18" charset="0"/>
                      </a:rPr>
                      <m:t>𝑜</m:t>
                    </m:r>
                    <m:r>
                      <a:rPr lang="en-US" sz="5400" i="1">
                        <a:latin typeface="Cambria Math" panose="02040503050406030204" pitchFamily="18" charset="0"/>
                      </a:rPr>
                      <m:t> </m:t>
                    </m:r>
                  </m:oMath>
                </a14:m>
                <a:r>
                  <a:rPr lang="ru-RU" sz="5400" kern="1200" dirty="0">
                    <a:solidFill>
                      <a:srgbClr val="253957"/>
                    </a:solidFill>
                    <a:latin typeface="+mn-lt"/>
                    <a:ea typeface="TheSans UHH" pitchFamily="2"/>
                    <a:cs typeface="TheSans UHH Regular" pitchFamily="2"/>
                  </a:rPr>
                  <a:t>– внешнее слово (из контекста)</a:t>
                </a:r>
              </a:p>
              <a:p>
                <a:pPr algn="l" hangingPunct="1">
                  <a:buClr>
                    <a:srgbClr val="000000"/>
                  </a:buClr>
                  <a:buSzPct val="100000"/>
                  <a:defRPr sz="2400"/>
                </a:pPr>
                <a:endParaRPr lang="ru-RU" sz="5400" b="0" kern="1200" dirty="0">
                  <a:solidFill>
                    <a:srgbClr val="253957"/>
                  </a:solidFill>
                  <a:latin typeface="+mn-lt"/>
                </a:endParaRPr>
              </a:p>
              <a:p>
                <a:pPr algn="l" hangingPunct="1">
                  <a:buClr>
                    <a:srgbClr val="000000"/>
                  </a:buClr>
                  <a:buSzPct val="100000"/>
                  <a:defRPr sz="2400"/>
                </a:pPr>
                <a:endParaRPr lang="ru-RU" sz="5400" kern="1200" dirty="0">
                  <a:solidFill>
                    <a:srgbClr val="253957"/>
                  </a:solidFill>
                  <a:latin typeface="+mn-lt"/>
                </a:endParaRPr>
              </a:p>
              <a:p>
                <a:pPr algn="l" hangingPunct="1">
                  <a:buClr>
                    <a:srgbClr val="000000"/>
                  </a:buClr>
                  <a:buSzPct val="100000"/>
                  <a:defRPr sz="2400"/>
                </a:pPr>
                <a:endParaRPr lang="ru-RU" sz="5400" b="0" kern="1200" dirty="0">
                  <a:solidFill>
                    <a:srgbClr val="253957"/>
                  </a:solidFill>
                  <a:latin typeface="+mn-lt"/>
                </a:endParaRPr>
              </a:p>
              <a:p>
                <a:pPr algn="l" hangingPunct="1">
                  <a:buClr>
                    <a:srgbClr val="000000"/>
                  </a:buClr>
                  <a:buSzPct val="100000"/>
                  <a:defRPr sz="2400"/>
                </a:pPr>
                <a:endParaRPr lang="ru-RU" sz="5400" kern="1200" dirty="0">
                  <a:solidFill>
                    <a:srgbClr val="253957"/>
                  </a:solidFill>
                  <a:latin typeface="+mn-lt"/>
                </a:endParaRPr>
              </a:p>
              <a:p>
                <a:pPr algn="l" hangingPunct="1">
                  <a:buClr>
                    <a:srgbClr val="000000"/>
                  </a:buClr>
                  <a:buSzPct val="100000"/>
                  <a:defRPr sz="2400"/>
                </a:pPr>
                <a:endParaRPr lang="ru-RU" sz="5400" b="0" kern="1200" dirty="0">
                  <a:solidFill>
                    <a:srgbClr val="253957"/>
                  </a:solidFill>
                  <a:latin typeface="+mn-lt"/>
                </a:endParaRPr>
              </a:p>
              <a:p>
                <a:pPr algn="l" hangingPunct="1">
                  <a:buClr>
                    <a:srgbClr val="000000"/>
                  </a:buClr>
                  <a:buSzPct val="100000"/>
                  <a:defRPr sz="2400"/>
                </a:pPr>
                <a:endParaRPr lang="ru-RU" sz="5400" kern="1200" dirty="0">
                  <a:solidFill>
                    <a:srgbClr val="253957"/>
                  </a:solidFill>
                  <a:latin typeface="+mn-lt"/>
                </a:endParaRPr>
              </a:p>
              <a:p>
                <a:pPr algn="l" hangingPunct="1">
                  <a:buClr>
                    <a:srgbClr val="000000"/>
                  </a:buClr>
                  <a:buSzPct val="100000"/>
                  <a:defRPr sz="2400"/>
                </a:pPr>
                <a:r>
                  <a:rPr lang="ru-RU" sz="5400" kern="1200" dirty="0">
                    <a:solidFill>
                      <a:srgbClr val="253957"/>
                    </a:solidFill>
                    <a:latin typeface="+mn-lt"/>
                  </a:rPr>
                  <a:t>Простое решение:</a:t>
                </a:r>
              </a:p>
              <a:p>
                <a:pPr algn="l" hangingPunct="1">
                  <a:buClr>
                    <a:srgbClr val="000000"/>
                  </a:buClr>
                  <a:buSzPct val="100000"/>
                  <a:defRPr sz="2400"/>
                </a:pPr>
                <a:r>
                  <a:rPr lang="en-US" sz="5400" b="1" kern="1200" dirty="0">
                    <a:solidFill>
                      <a:srgbClr val="253957"/>
                    </a:solidFill>
                    <a:latin typeface="+mn-lt"/>
                  </a:rPr>
                  <a:t>Sampling</a:t>
                </a:r>
                <a:endParaRPr lang="ru-RU" sz="5400" b="1" kern="1200" dirty="0">
                  <a:solidFill>
                    <a:srgbClr val="253957"/>
                  </a:solidFill>
                  <a:latin typeface="+mn-lt"/>
                </a:endParaRPr>
              </a:p>
              <a:p>
                <a:pPr algn="l" hangingPunct="1">
                  <a:buClr>
                    <a:srgbClr val="000000"/>
                  </a:buClr>
                  <a:buSzPct val="100000"/>
                  <a:defRPr sz="2400"/>
                </a:pPr>
                <a:endParaRPr lang="en-US" sz="5400" b="1" kern="1200" dirty="0">
                  <a:solidFill>
                    <a:srgbClr val="253957"/>
                  </a:solidFill>
                  <a:latin typeface="+mn-lt"/>
                </a:endParaRPr>
              </a:p>
              <a:p>
                <a:pPr algn="l" hangingPunct="1">
                  <a:buClr>
                    <a:srgbClr val="000000"/>
                  </a:buClr>
                  <a:buSzPct val="100000"/>
                  <a:defRPr sz="2400"/>
                </a:pPr>
                <a14:m>
                  <m:oMath xmlns:m="http://schemas.openxmlformats.org/officeDocument/2006/math">
                    <m:sSub>
                      <m:sSubPr>
                        <m:ctrlPr>
                          <a:rPr lang="en-US" sz="5400" i="1" smtClean="0">
                            <a:solidFill>
                              <a:schemeClr val="tx1"/>
                            </a:solidFill>
                            <a:latin typeface="Cambria Math" panose="02040503050406030204" pitchFamily="18" charset="0"/>
                            <a:ea typeface="Cambria Math" panose="02040503050406030204" pitchFamily="18" charset="0"/>
                          </a:rPr>
                        </m:ctrlPr>
                      </m:sSubPr>
                      <m:e>
                        <m:r>
                          <a:rPr lang="en-US" sz="5400" i="1">
                            <a:solidFill>
                              <a:schemeClr val="tx1"/>
                            </a:solidFill>
                            <a:latin typeface="Cambria Math" panose="02040503050406030204" pitchFamily="18" charset="0"/>
                            <a:ea typeface="Cambria Math" panose="02040503050406030204" pitchFamily="18" charset="0"/>
                          </a:rPr>
                          <m:t>𝑆</m:t>
                        </m:r>
                      </m:e>
                      <m:sub>
                        <m:r>
                          <a:rPr lang="en-US" sz="5400" i="1">
                            <a:solidFill>
                              <a:schemeClr val="tx1"/>
                            </a:solidFill>
                            <a:latin typeface="Cambria Math" panose="02040503050406030204" pitchFamily="18" charset="0"/>
                            <a:ea typeface="Cambria Math" panose="02040503050406030204" pitchFamily="18" charset="0"/>
                          </a:rPr>
                          <m:t>𝑘</m:t>
                        </m:r>
                      </m:sub>
                    </m:sSub>
                  </m:oMath>
                </a14:m>
                <a:r>
                  <a:rPr lang="ru-RU" sz="4800" kern="1200" dirty="0">
                    <a:solidFill>
                      <a:srgbClr val="253957"/>
                    </a:solidFill>
                    <a:latin typeface="+mn-lt"/>
                    <a:ea typeface="TheSans UHH" pitchFamily="2"/>
                    <a:cs typeface="TheSans UHH Regular" pitchFamily="2"/>
                  </a:rPr>
                  <a:t>это выборка из </a:t>
                </a:r>
                <a14:m>
                  <m:oMath xmlns:m="http://schemas.openxmlformats.org/officeDocument/2006/math">
                    <m:r>
                      <a:rPr lang="en-US" sz="4800" i="1">
                        <a:solidFill>
                          <a:schemeClr val="tx1"/>
                        </a:solidFill>
                        <a:latin typeface="Cambria Math" panose="02040503050406030204" pitchFamily="18" charset="0"/>
                        <a:ea typeface="Cambria Math" panose="02040503050406030204" pitchFamily="18" charset="0"/>
                      </a:rPr>
                      <m:t>𝑘</m:t>
                    </m:r>
                    <m:r>
                      <a:rPr lang="en-US" sz="4800" i="1">
                        <a:solidFill>
                          <a:schemeClr val="tx1"/>
                        </a:solidFill>
                        <a:latin typeface="Cambria Math" panose="02040503050406030204" pitchFamily="18" charset="0"/>
                        <a:ea typeface="Cambria Math" panose="02040503050406030204" pitchFamily="18" charset="0"/>
                      </a:rPr>
                      <m:t> </m:t>
                    </m:r>
                  </m:oMath>
                </a14:m>
                <a:r>
                  <a:rPr lang="ru-RU" sz="4800" kern="1200" dirty="0">
                    <a:solidFill>
                      <a:srgbClr val="253957"/>
                    </a:solidFill>
                    <a:latin typeface="+mn-lt"/>
                    <a:ea typeface="TheSans UHH" pitchFamily="2"/>
                    <a:cs typeface="TheSans UHH Regular" pitchFamily="2"/>
                  </a:rPr>
                  <a:t>элементов, которые не входят в контекст</a:t>
                </a: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081168" y="3843530"/>
                <a:ext cx="22352464" cy="9647589"/>
              </a:xfrm>
              <a:prstGeom prst="rect">
                <a:avLst/>
              </a:prstGeom>
              <a:blipFill>
                <a:blip r:embed="rId3"/>
                <a:stretch>
                  <a:fillRect l="-1527" t="-1517"/>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ru-RU">
                    <a:noFill/>
                  </a:rPr>
                  <a:t> </a:t>
                </a:r>
              </a:p>
            </p:txBody>
          </p:sp>
        </mc:Fallback>
      </mc:AlternateContent>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6600" b="1" kern="1200" cap="all" dirty="0">
                <a:solidFill>
                  <a:srgbClr val="253957"/>
                </a:solidFill>
                <a:ea typeface="TheSans UHH" pitchFamily="2"/>
                <a:cs typeface="TheSans UHH Regular" pitchFamily="2"/>
                <a:sym typeface="Arial Narrow"/>
              </a:rPr>
              <a:t>skip-gram</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AlternateContent xmlns:mc="http://schemas.openxmlformats.org/markup-compatibility/2006" xmlns:a14="http://schemas.microsoft.com/office/drawing/2010/main">
        <mc:Choice Requires="a14">
          <p:sp>
            <p:nvSpPr>
              <p:cNvPr id="11" name="Прямоугольник 10"/>
              <p:cNvSpPr/>
              <p:nvPr/>
            </p:nvSpPr>
            <p:spPr>
              <a:xfrm>
                <a:off x="609863" y="5324137"/>
                <a:ext cx="12719081" cy="23189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ru-RU" sz="6000" i="1" smtClean="0">
                              <a:latin typeface="Cambria Math" panose="02040503050406030204" pitchFamily="18" charset="0"/>
                            </a:rPr>
                          </m:ctrlPr>
                        </m:funcPr>
                        <m:fName>
                          <m:r>
                            <a:rPr lang="ru-RU" sz="6000" i="1">
                              <a:latin typeface="Cambria Math" panose="02040503050406030204" pitchFamily="18" charset="0"/>
                            </a:rPr>
                            <m:t>𝑝</m:t>
                          </m:r>
                        </m:fName>
                        <m:e>
                          <m:d>
                            <m:dPr>
                              <m:ctrlPr>
                                <a:rPr lang="ru-RU" sz="6000" i="1">
                                  <a:latin typeface="Cambria Math" panose="02040503050406030204" pitchFamily="18" charset="0"/>
                                </a:rPr>
                              </m:ctrlPr>
                            </m:dPr>
                            <m:e>
                              <m:r>
                                <a:rPr lang="en-US" sz="6000" b="0" i="1" smtClean="0">
                                  <a:latin typeface="Cambria Math" panose="02040503050406030204" pitchFamily="18" charset="0"/>
                                </a:rPr>
                                <m:t>𝑜</m:t>
                              </m:r>
                              <m:r>
                                <a:rPr lang="ru-RU" sz="6000">
                                  <a:latin typeface="Cambria Math" panose="02040503050406030204" pitchFamily="18" charset="0"/>
                                </a:rPr>
                                <m:t>|</m:t>
                              </m:r>
                              <m:r>
                                <a:rPr lang="en-US" sz="6000" b="0" i="1" smtClean="0">
                                  <a:latin typeface="Cambria Math" panose="02040503050406030204" pitchFamily="18" charset="0"/>
                                </a:rPr>
                                <m:t>𝑐</m:t>
                              </m:r>
                            </m:e>
                          </m:d>
                        </m:e>
                      </m:func>
                      <m:r>
                        <a:rPr lang="ru-RU" sz="6000">
                          <a:latin typeface="Cambria Math" panose="02040503050406030204" pitchFamily="18" charset="0"/>
                        </a:rPr>
                        <m:t>=</m:t>
                      </m:r>
                      <m:f>
                        <m:fPr>
                          <m:ctrlPr>
                            <a:rPr lang="en-US" sz="6000" i="1">
                              <a:latin typeface="Cambria Math" panose="02040503050406030204" pitchFamily="18" charset="0"/>
                            </a:rPr>
                          </m:ctrlPr>
                        </m:fPr>
                        <m:num>
                          <m:r>
                            <m:rPr>
                              <m:nor/>
                            </m:rPr>
                            <a:rPr lang="ru-RU" sz="6000">
                              <a:latin typeface="Cambria Math" panose="02040503050406030204" pitchFamily="18" charset="0"/>
                            </a:rPr>
                            <m:t>exp</m:t>
                          </m:r>
                          <m:r>
                            <a:rPr lang="ru-RU" sz="6000">
                              <a:latin typeface="Cambria Math" panose="02040503050406030204" pitchFamily="18" charset="0"/>
                            </a:rPr>
                            <m:t>⁣(</m:t>
                          </m:r>
                          <m:sSubSup>
                            <m:sSubSupPr>
                              <m:ctrlPr>
                                <a:rPr lang="ru-RU" sz="6000" i="1" smtClean="0">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𝑐</m:t>
                              </m:r>
                            </m:sub>
                            <m:sup>
                              <m:r>
                                <a:rPr lang="ru-RU" sz="6000">
                                  <a:latin typeface="Cambria Math" panose="02040503050406030204" pitchFamily="18" charset="0"/>
                                </a:rPr>
                                <m:t>⊤</m:t>
                              </m:r>
                            </m:sup>
                          </m:sSubSup>
                          <m:sSubSup>
                            <m:sSubSupPr>
                              <m:ctrlPr>
                                <a:rPr lang="ru-RU" sz="6000" i="1">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𝑜</m:t>
                              </m:r>
                            </m:sub>
                            <m:sup>
                              <m:r>
                                <a:rPr lang="ru-RU" sz="6000">
                                  <a:latin typeface="Cambria Math" panose="02040503050406030204" pitchFamily="18" charset="0"/>
                                </a:rPr>
                                <m:t>′</m:t>
                              </m:r>
                            </m:sup>
                          </m:sSubSup>
                          <m:r>
                            <a:rPr lang="en-US" sz="6000" i="1">
                              <a:latin typeface="Cambria Math" panose="02040503050406030204" pitchFamily="18" charset="0"/>
                            </a:rPr>
                            <m:t>)</m:t>
                          </m:r>
                        </m:num>
                        <m:den>
                          <m:nary>
                            <m:naryPr>
                              <m:chr m:val="∑"/>
                              <m:limLoc m:val="undOvr"/>
                              <m:grow m:val="on"/>
                              <m:supHide m:val="on"/>
                              <m:ctrlPr>
                                <a:rPr lang="ru-RU" sz="6000" i="1">
                                  <a:latin typeface="Cambria Math" panose="02040503050406030204" pitchFamily="18" charset="0"/>
                                </a:rPr>
                              </m:ctrlPr>
                            </m:naryPr>
                            <m:sub>
                              <m:r>
                                <a:rPr lang="en-US" sz="6000" b="0" i="1" smtClean="0">
                                  <a:latin typeface="Cambria Math" panose="02040503050406030204" pitchFamily="18" charset="0"/>
                                </a:rPr>
                                <m:t>𝑤</m:t>
                              </m:r>
                              <m:r>
                                <a:rPr lang="ru-RU" sz="6000">
                                  <a:latin typeface="Cambria Math" panose="02040503050406030204" pitchFamily="18" charset="0"/>
                                </a:rPr>
                                <m:t>∈</m:t>
                              </m:r>
                              <m:r>
                                <a:rPr lang="ru-RU" sz="6000" i="1">
                                  <a:latin typeface="Cambria Math" panose="02040503050406030204" pitchFamily="18" charset="0"/>
                                </a:rPr>
                                <m:t>𝑉</m:t>
                              </m:r>
                            </m:sub>
                            <m:sup/>
                            <m:e>
                              <m:r>
                                <m:rPr>
                                  <m:nor/>
                                </m:rPr>
                                <a:rPr lang="ru-RU" sz="6000">
                                  <a:latin typeface="Cambria Math" panose="02040503050406030204" pitchFamily="18" charset="0"/>
                                </a:rPr>
                                <m:t>exp</m:t>
                              </m:r>
                              <m:r>
                                <a:rPr lang="ru-RU" sz="6000">
                                  <a:latin typeface="Cambria Math" panose="02040503050406030204" pitchFamily="18" charset="0"/>
                                </a:rPr>
                                <m:t>⁣(</m:t>
                              </m:r>
                              <m:sSubSup>
                                <m:sSubSupPr>
                                  <m:ctrlPr>
                                    <a:rPr lang="ru-RU" sz="6000" i="1">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𝑤</m:t>
                                  </m:r>
                                </m:sub>
                                <m:sup>
                                  <m:r>
                                    <a:rPr lang="ru-RU" sz="6000">
                                      <a:latin typeface="Cambria Math" panose="02040503050406030204" pitchFamily="18" charset="0"/>
                                    </a:rPr>
                                    <m:t>⊤</m:t>
                                  </m:r>
                                </m:sup>
                              </m:sSubSup>
                              <m:sSubSup>
                                <m:sSubSupPr>
                                  <m:ctrlPr>
                                    <a:rPr lang="ru-RU" sz="6000" i="1">
                                      <a:latin typeface="Cambria Math" panose="02040503050406030204" pitchFamily="18" charset="0"/>
                                    </a:rPr>
                                  </m:ctrlPr>
                                </m:sSubSupPr>
                                <m:e>
                                  <m:r>
                                    <a:rPr lang="ru-RU" sz="6000" i="1">
                                      <a:latin typeface="Cambria Math" panose="02040503050406030204" pitchFamily="18" charset="0"/>
                                    </a:rPr>
                                    <m:t>𝑣</m:t>
                                  </m:r>
                                </m:e>
                                <m:sub>
                                  <m:r>
                                    <a:rPr lang="en-US" sz="6000" b="0" i="1" smtClean="0">
                                      <a:latin typeface="Cambria Math" panose="02040503050406030204" pitchFamily="18" charset="0"/>
                                    </a:rPr>
                                    <m:t>𝑐</m:t>
                                  </m:r>
                                </m:sub>
                                <m:sup>
                                  <m:r>
                                    <a:rPr lang="ru-RU" sz="6000">
                                      <a:latin typeface="Cambria Math" panose="02040503050406030204" pitchFamily="18" charset="0"/>
                                    </a:rPr>
                                    <m:t>′</m:t>
                                  </m:r>
                                </m:sup>
                              </m:sSubSup>
                              <m:r>
                                <a:rPr lang="en-US" sz="6000" i="1">
                                  <a:latin typeface="Cambria Math" panose="02040503050406030204" pitchFamily="18" charset="0"/>
                                </a:rPr>
                                <m:t>)</m:t>
                              </m:r>
                            </m:e>
                          </m:nary>
                          <m:r>
                            <a:rPr lang="ru-RU" sz="6000">
                              <a:latin typeface="Cambria Math" panose="02040503050406030204" pitchFamily="18" charset="0"/>
                            </a:rPr>
                            <m:t>⁣</m:t>
                          </m:r>
                        </m:den>
                      </m:f>
                    </m:oMath>
                  </m:oMathPara>
                </a14:m>
                <a:endParaRPr lang="ru-RU" sz="6000" dirty="0"/>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609863" y="5324137"/>
                <a:ext cx="12719081" cy="2318968"/>
              </a:xfrm>
              <a:prstGeom prst="rect">
                <a:avLst/>
              </a:prstGeom>
              <a:blipFill>
                <a:blip r:embed="rId5"/>
                <a:stretch>
                  <a:fillRect/>
                </a:stretch>
              </a:blipFill>
            </p:spPr>
            <p:txBody>
              <a:bodyPr/>
              <a:lstStyle/>
              <a:p>
                <a:r>
                  <a:rPr lang="ru-RU">
                    <a:noFill/>
                  </a:rPr>
                  <a:t> </a:t>
                </a:r>
              </a:p>
            </p:txBody>
          </p:sp>
        </mc:Fallback>
      </mc:AlternateContent>
      <p:sp>
        <p:nvSpPr>
          <p:cNvPr id="15" name="Прямоугольник 14"/>
          <p:cNvSpPr/>
          <p:nvPr/>
        </p:nvSpPr>
        <p:spPr>
          <a:xfrm>
            <a:off x="9421457" y="7574874"/>
            <a:ext cx="25346816" cy="1569660"/>
          </a:xfrm>
          <a:prstGeom prst="rect">
            <a:avLst/>
          </a:prstGeom>
        </p:spPr>
        <p:txBody>
          <a:bodyPr wrap="square">
            <a:spAutoFit/>
          </a:bodyPr>
          <a:lstStyle/>
          <a:p>
            <a:pPr algn="l"/>
            <a:r>
              <a:rPr lang="ru-RU" sz="4800" dirty="0">
                <a:solidFill>
                  <a:srgbClr val="FF0000"/>
                </a:solidFill>
                <a:latin typeface="+mn-lt"/>
              </a:rPr>
              <a:t>Суммирование по всему словарю,</a:t>
            </a:r>
            <a:br>
              <a:rPr lang="ru-RU" sz="4800" dirty="0">
                <a:solidFill>
                  <a:srgbClr val="FF0000"/>
                </a:solidFill>
                <a:latin typeface="+mn-lt"/>
              </a:rPr>
            </a:br>
            <a:r>
              <a:rPr lang="ru-RU" sz="4800" dirty="0">
                <a:solidFill>
                  <a:srgbClr val="FF0000"/>
                </a:solidFill>
                <a:latin typeface="+mn-lt"/>
              </a:rPr>
              <a:t> очень долго считать</a:t>
            </a:r>
          </a:p>
        </p:txBody>
      </p:sp>
      <p:sp>
        <p:nvSpPr>
          <p:cNvPr id="7" name="Стрелка вправо 6"/>
          <p:cNvSpPr/>
          <p:nvPr/>
        </p:nvSpPr>
        <p:spPr>
          <a:xfrm rot="12656112">
            <a:off x="7558501" y="7793024"/>
            <a:ext cx="1876400" cy="422017"/>
          </a:xfrm>
          <a:prstGeom prst="rightArrow">
            <a:avLst/>
          </a:prstGeom>
          <a:solidFill>
            <a:srgbClr val="FF0000"/>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2" name="Прямоугольник 1"/>
              <p:cNvSpPr/>
              <p:nvPr/>
            </p:nvSpPr>
            <p:spPr>
              <a:xfrm>
                <a:off x="9167664" y="9848001"/>
                <a:ext cx="4763419" cy="2108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ru-RU" sz="5400" i="1">
                              <a:latin typeface="Cambria Math" panose="02040503050406030204" pitchFamily="18" charset="0"/>
                            </a:rPr>
                          </m:ctrlPr>
                        </m:naryPr>
                        <m:sub>
                          <m:r>
                            <a:rPr lang="en-US" sz="5400" i="1">
                              <a:latin typeface="Cambria Math" panose="02040503050406030204" pitchFamily="18" charset="0"/>
                            </a:rPr>
                            <m:t>𝑤</m:t>
                          </m:r>
                          <m:r>
                            <a:rPr lang="ru-RU" sz="5400">
                              <a:latin typeface="Cambria Math" panose="02040503050406030204" pitchFamily="18" charset="0"/>
                            </a:rPr>
                            <m:t>∈</m:t>
                          </m:r>
                          <m:r>
                            <a:rPr lang="ru-RU" sz="5400" i="1">
                              <a:latin typeface="Cambria Math" panose="02040503050406030204" pitchFamily="18" charset="0"/>
                            </a:rPr>
                            <m:t>𝑉</m:t>
                          </m:r>
                        </m:sub>
                        <m:sup/>
                        <m:e>
                          <m:r>
                            <m:rPr>
                              <m:nor/>
                            </m:rPr>
                            <a:rPr lang="ru-RU" sz="5400">
                              <a:latin typeface="Cambria Math" panose="02040503050406030204" pitchFamily="18" charset="0"/>
                            </a:rPr>
                            <m:t>exp</m:t>
                          </m:r>
                          <m:r>
                            <a:rPr lang="ru-RU" sz="5400">
                              <a:latin typeface="Cambria Math" panose="02040503050406030204" pitchFamily="18" charset="0"/>
                            </a:rPr>
                            <m:t>⁣(</m:t>
                          </m:r>
                          <m:sSubSup>
                            <m:sSubSupPr>
                              <m:ctrlPr>
                                <a:rPr lang="ru-RU" sz="5400" i="1">
                                  <a:latin typeface="Cambria Math" panose="02040503050406030204" pitchFamily="18" charset="0"/>
                                </a:rPr>
                              </m:ctrlPr>
                            </m:sSubSupPr>
                            <m:e>
                              <m:r>
                                <a:rPr lang="ru-RU" sz="5400" i="1">
                                  <a:latin typeface="Cambria Math" panose="02040503050406030204" pitchFamily="18" charset="0"/>
                                </a:rPr>
                                <m:t>𝑣</m:t>
                              </m:r>
                            </m:e>
                            <m:sub>
                              <m:r>
                                <a:rPr lang="en-US" sz="5400" i="1">
                                  <a:latin typeface="Cambria Math" panose="02040503050406030204" pitchFamily="18" charset="0"/>
                                </a:rPr>
                                <m:t>𝑤</m:t>
                              </m:r>
                            </m:sub>
                            <m:sup>
                              <m:r>
                                <a:rPr lang="ru-RU" sz="5400">
                                  <a:latin typeface="Cambria Math" panose="02040503050406030204" pitchFamily="18" charset="0"/>
                                </a:rPr>
                                <m:t>⊤</m:t>
                              </m:r>
                            </m:sup>
                          </m:sSubSup>
                          <m:sSubSup>
                            <m:sSubSupPr>
                              <m:ctrlPr>
                                <a:rPr lang="ru-RU" sz="5400" i="1">
                                  <a:latin typeface="Cambria Math" panose="02040503050406030204" pitchFamily="18" charset="0"/>
                                </a:rPr>
                              </m:ctrlPr>
                            </m:sSubSupPr>
                            <m:e>
                              <m:r>
                                <a:rPr lang="ru-RU" sz="5400" i="1">
                                  <a:latin typeface="Cambria Math" panose="02040503050406030204" pitchFamily="18" charset="0"/>
                                </a:rPr>
                                <m:t>𝑣</m:t>
                              </m:r>
                            </m:e>
                            <m:sub>
                              <m:r>
                                <a:rPr lang="en-US" sz="5400" i="1">
                                  <a:latin typeface="Cambria Math" panose="02040503050406030204" pitchFamily="18" charset="0"/>
                                </a:rPr>
                                <m:t>𝑐</m:t>
                              </m:r>
                            </m:sub>
                            <m:sup>
                              <m:r>
                                <a:rPr lang="ru-RU" sz="5400">
                                  <a:latin typeface="Cambria Math" panose="02040503050406030204" pitchFamily="18" charset="0"/>
                                </a:rPr>
                                <m:t>′</m:t>
                              </m:r>
                            </m:sup>
                          </m:sSubSup>
                          <m:r>
                            <a:rPr lang="en-US" sz="5400" i="1">
                              <a:latin typeface="Cambria Math" panose="02040503050406030204" pitchFamily="18" charset="0"/>
                            </a:rPr>
                            <m:t>)</m:t>
                          </m:r>
                        </m:e>
                      </m:nary>
                    </m:oMath>
                  </m:oMathPara>
                </a14:m>
                <a:endParaRPr lang="ru-RU"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9167664" y="9848001"/>
                <a:ext cx="4763419" cy="2108975"/>
              </a:xfrm>
              <a:prstGeom prst="rect">
                <a:avLst/>
              </a:prstGeom>
              <a:blipFill>
                <a:blip r:embed="rId6"/>
                <a:stretch>
                  <a:fillRect/>
                </a:stretch>
              </a:blipFill>
            </p:spPr>
            <p:txBody>
              <a:bodyPr/>
              <a:lstStyle/>
              <a:p>
                <a:r>
                  <a:rPr lang="ru-RU">
                    <a:noFill/>
                  </a:rPr>
                  <a:t> </a:t>
                </a:r>
              </a:p>
            </p:txBody>
          </p:sp>
        </mc:Fallback>
      </mc:AlternateContent>
      <p:sp>
        <p:nvSpPr>
          <p:cNvPr id="16" name="Стрелка вправо 15"/>
          <p:cNvSpPr/>
          <p:nvPr/>
        </p:nvSpPr>
        <p:spPr>
          <a:xfrm>
            <a:off x="14219573" y="10621101"/>
            <a:ext cx="1876400" cy="422017"/>
          </a:xfrm>
          <a:prstGeom prst="rightArrow">
            <a:avLst/>
          </a:prstGeom>
          <a:solidFill>
            <a:schemeClr val="accent2"/>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18" name="Прямоугольник 17"/>
              <p:cNvSpPr/>
              <p:nvPr/>
            </p:nvSpPr>
            <p:spPr>
              <a:xfrm>
                <a:off x="15908087" y="9835714"/>
                <a:ext cx="6260240" cy="22173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ru-RU" sz="5400" i="1" smtClean="0">
                              <a:latin typeface="Cambria Math" panose="02040503050406030204" pitchFamily="18" charset="0"/>
                            </a:rPr>
                          </m:ctrlPr>
                        </m:naryPr>
                        <m:sub>
                          <m:r>
                            <a:rPr lang="en-US" sz="5400" i="1">
                              <a:latin typeface="Cambria Math" panose="02040503050406030204" pitchFamily="18" charset="0"/>
                            </a:rPr>
                            <m:t>𝑤</m:t>
                          </m:r>
                          <m:r>
                            <a:rPr lang="ru-RU" sz="5400">
                              <a:latin typeface="Cambria Math" panose="02040503050406030204" pitchFamily="18" charset="0"/>
                            </a:rPr>
                            <m:t>∈</m:t>
                          </m:r>
                          <m:r>
                            <a:rPr lang="en-US" sz="5400" b="0" i="1" smtClean="0">
                              <a:solidFill>
                                <a:srgbClr val="FF0000"/>
                              </a:solidFill>
                              <a:latin typeface="Cambria Math" panose="02040503050406030204" pitchFamily="18" charset="0"/>
                            </a:rPr>
                            <m:t>{</m:t>
                          </m:r>
                          <m:r>
                            <a:rPr lang="en-US" sz="5400" b="0" i="1" smtClean="0">
                              <a:solidFill>
                                <a:srgbClr val="FF0000"/>
                              </a:solidFill>
                              <a:latin typeface="Cambria Math" panose="02040503050406030204" pitchFamily="18" charset="0"/>
                            </a:rPr>
                            <m:t>𝑜</m:t>
                          </m:r>
                          <m:r>
                            <a:rPr lang="en-US" sz="5400" b="0" i="1" smtClean="0">
                              <a:solidFill>
                                <a:srgbClr val="FF0000"/>
                              </a:solidFill>
                              <a:latin typeface="Cambria Math" panose="02040503050406030204" pitchFamily="18" charset="0"/>
                            </a:rPr>
                            <m:t>}∪</m:t>
                          </m:r>
                          <m:sSub>
                            <m:sSubPr>
                              <m:ctrlPr>
                                <a:rPr lang="en-US" sz="5400" b="0" i="1" smtClean="0">
                                  <a:solidFill>
                                    <a:srgbClr val="FF0000"/>
                                  </a:solidFill>
                                  <a:latin typeface="Cambria Math" panose="02040503050406030204" pitchFamily="18" charset="0"/>
                                  <a:ea typeface="Cambria Math" panose="02040503050406030204" pitchFamily="18" charset="0"/>
                                </a:rPr>
                              </m:ctrlPr>
                            </m:sSubPr>
                            <m:e>
                              <m:r>
                                <a:rPr lang="en-US" sz="5400" b="0" i="1" smtClean="0">
                                  <a:solidFill>
                                    <a:srgbClr val="FF0000"/>
                                  </a:solidFill>
                                  <a:latin typeface="Cambria Math" panose="02040503050406030204" pitchFamily="18" charset="0"/>
                                  <a:ea typeface="Cambria Math" panose="02040503050406030204" pitchFamily="18" charset="0"/>
                                </a:rPr>
                                <m:t>𝑆</m:t>
                              </m:r>
                            </m:e>
                            <m:sub>
                              <m:r>
                                <a:rPr lang="en-US" sz="5400" b="0" i="1" smtClean="0">
                                  <a:solidFill>
                                    <a:srgbClr val="FF0000"/>
                                  </a:solidFill>
                                  <a:latin typeface="Cambria Math" panose="02040503050406030204" pitchFamily="18" charset="0"/>
                                  <a:ea typeface="Cambria Math" panose="02040503050406030204" pitchFamily="18" charset="0"/>
                                </a:rPr>
                                <m:t>𝑘</m:t>
                              </m:r>
                            </m:sub>
                          </m:sSub>
                        </m:sub>
                        <m:sup/>
                        <m:e>
                          <m:r>
                            <m:rPr>
                              <m:nor/>
                            </m:rPr>
                            <a:rPr lang="ru-RU" sz="5400">
                              <a:latin typeface="Cambria Math" panose="02040503050406030204" pitchFamily="18" charset="0"/>
                            </a:rPr>
                            <m:t>exp</m:t>
                          </m:r>
                          <m:r>
                            <a:rPr lang="ru-RU" sz="5400">
                              <a:latin typeface="Cambria Math" panose="02040503050406030204" pitchFamily="18" charset="0"/>
                            </a:rPr>
                            <m:t>⁣(</m:t>
                          </m:r>
                          <m:sSubSup>
                            <m:sSubSupPr>
                              <m:ctrlPr>
                                <a:rPr lang="ru-RU" sz="5400" i="1">
                                  <a:latin typeface="Cambria Math" panose="02040503050406030204" pitchFamily="18" charset="0"/>
                                </a:rPr>
                              </m:ctrlPr>
                            </m:sSubSupPr>
                            <m:e>
                              <m:r>
                                <a:rPr lang="ru-RU" sz="5400" i="1">
                                  <a:latin typeface="Cambria Math" panose="02040503050406030204" pitchFamily="18" charset="0"/>
                                </a:rPr>
                                <m:t>𝑣</m:t>
                              </m:r>
                            </m:e>
                            <m:sub>
                              <m:r>
                                <a:rPr lang="en-US" sz="5400" i="1">
                                  <a:latin typeface="Cambria Math" panose="02040503050406030204" pitchFamily="18" charset="0"/>
                                </a:rPr>
                                <m:t>𝑤</m:t>
                              </m:r>
                            </m:sub>
                            <m:sup>
                              <m:r>
                                <a:rPr lang="ru-RU" sz="5400">
                                  <a:latin typeface="Cambria Math" panose="02040503050406030204" pitchFamily="18" charset="0"/>
                                </a:rPr>
                                <m:t>⊤</m:t>
                              </m:r>
                            </m:sup>
                          </m:sSubSup>
                          <m:sSubSup>
                            <m:sSubSupPr>
                              <m:ctrlPr>
                                <a:rPr lang="ru-RU" sz="5400" i="1">
                                  <a:latin typeface="Cambria Math" panose="02040503050406030204" pitchFamily="18" charset="0"/>
                                </a:rPr>
                              </m:ctrlPr>
                            </m:sSubSupPr>
                            <m:e>
                              <m:r>
                                <a:rPr lang="ru-RU" sz="5400" i="1">
                                  <a:latin typeface="Cambria Math" panose="02040503050406030204" pitchFamily="18" charset="0"/>
                                </a:rPr>
                                <m:t>𝑣</m:t>
                              </m:r>
                            </m:e>
                            <m:sub>
                              <m:r>
                                <a:rPr lang="en-US" sz="5400" i="1">
                                  <a:latin typeface="Cambria Math" panose="02040503050406030204" pitchFamily="18" charset="0"/>
                                </a:rPr>
                                <m:t>𝑐</m:t>
                              </m:r>
                            </m:sub>
                            <m:sup>
                              <m:r>
                                <a:rPr lang="ru-RU" sz="5400">
                                  <a:latin typeface="Cambria Math" panose="02040503050406030204" pitchFamily="18" charset="0"/>
                                </a:rPr>
                                <m:t>′</m:t>
                              </m:r>
                            </m:sup>
                          </m:sSubSup>
                          <m:r>
                            <a:rPr lang="en-US" sz="5400" i="1">
                              <a:latin typeface="Cambria Math" panose="02040503050406030204" pitchFamily="18" charset="0"/>
                            </a:rPr>
                            <m:t>)</m:t>
                          </m:r>
                        </m:e>
                      </m:nary>
                    </m:oMath>
                  </m:oMathPara>
                </a14:m>
                <a:endParaRPr lang="ru-RU" dirty="0"/>
              </a:p>
            </p:txBody>
          </p:sp>
        </mc:Choice>
        <mc:Fallback xmlns="">
          <p:sp>
            <p:nvSpPr>
              <p:cNvPr id="18" name="Прямоугольник 17"/>
              <p:cNvSpPr>
                <a:spLocks noRot="1" noChangeAspect="1" noMove="1" noResize="1" noEditPoints="1" noAdjustHandles="1" noChangeArrowheads="1" noChangeShapeType="1" noTextEdit="1"/>
              </p:cNvSpPr>
              <p:nvPr/>
            </p:nvSpPr>
            <p:spPr>
              <a:xfrm>
                <a:off x="15908087" y="9835714"/>
                <a:ext cx="6260240" cy="2217338"/>
              </a:xfrm>
              <a:prstGeom prst="rect">
                <a:avLst/>
              </a:prstGeom>
              <a:blipFill>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938903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081168" y="38435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r>
              <a:rPr lang="ru-RU" sz="5400" b="0" kern="1200" dirty="0">
                <a:solidFill>
                  <a:srgbClr val="253957"/>
                </a:solidFill>
                <a:latin typeface="+mn-lt"/>
              </a:rPr>
              <a:t>Другие способы оценки (см.</a:t>
            </a:r>
            <a:r>
              <a:rPr lang="en-GB" sz="5400" kern="1200" dirty="0">
                <a:solidFill>
                  <a:srgbClr val="253957"/>
                </a:solidFill>
                <a:latin typeface="+mn-lt"/>
              </a:rPr>
              <a:t> </a:t>
            </a:r>
            <a:r>
              <a:rPr lang="en-GB" sz="5400" kern="1200" dirty="0">
                <a:solidFill>
                  <a:srgbClr val="1103C1"/>
                </a:solidFill>
                <a:latin typeface="+mn-lt"/>
                <a:hlinkClick r:id="rId3">
                  <a:extLst>
                    <a:ext uri="{A12FA001-AC4F-418D-AE19-62706E023703}">
                      <ahyp:hlinkClr xmlns:ahyp="http://schemas.microsoft.com/office/drawing/2018/hyperlinkcolor" val="tx"/>
                    </a:ext>
                  </a:extLst>
                </a:hlinkClick>
              </a:rPr>
              <a:t>https://ruder.io/word-embeddings-softmax/index.html</a:t>
            </a:r>
            <a:r>
              <a:rPr lang="ru-RU" sz="5400" kern="1200" dirty="0">
                <a:solidFill>
                  <a:srgbClr val="253957"/>
                </a:solidFill>
                <a:latin typeface="+mn-lt"/>
              </a:rPr>
              <a:t>)</a:t>
            </a:r>
            <a:r>
              <a:rPr lang="ru-RU" sz="5400" b="0" kern="1200" dirty="0">
                <a:solidFill>
                  <a:srgbClr val="253957"/>
                </a:solidFill>
                <a:latin typeface="+mn-lt"/>
              </a:rPr>
              <a:t>:</a:t>
            </a:r>
          </a:p>
          <a:p>
            <a:pPr lvl="0" algn="l" hangingPunct="1">
              <a:buClr>
                <a:srgbClr val="000000"/>
              </a:buClr>
              <a:buSzPct val="100000"/>
              <a:defRPr sz="2400"/>
            </a:pPr>
            <a:r>
              <a:rPr lang="en-GB" sz="4800" b="1" kern="1200" dirty="0" err="1">
                <a:solidFill>
                  <a:srgbClr val="253957"/>
                </a:solidFill>
                <a:latin typeface="+mn-lt"/>
                <a:sym typeface="Arial Narrow"/>
              </a:rPr>
              <a:t>Softmax</a:t>
            </a:r>
            <a:r>
              <a:rPr lang="en-GB" sz="4800" b="1" kern="1200" dirty="0">
                <a:solidFill>
                  <a:srgbClr val="253957"/>
                </a:solidFill>
                <a:latin typeface="+mn-lt"/>
                <a:sym typeface="Arial Narrow"/>
              </a:rPr>
              <a:t>-based Approaches</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Hierarchical </a:t>
            </a:r>
            <a:r>
              <a:rPr lang="en-GB" sz="4800" kern="1200" dirty="0" err="1">
                <a:solidFill>
                  <a:srgbClr val="253957"/>
                </a:solidFill>
                <a:latin typeface="+mn-lt"/>
                <a:sym typeface="Arial Narrow"/>
              </a:rPr>
              <a:t>Softmax</a:t>
            </a:r>
            <a:endParaRPr lang="en-GB" sz="4800" kern="1200" dirty="0">
              <a:solidFill>
                <a:srgbClr val="253957"/>
              </a:solidFill>
              <a:latin typeface="+mn-lt"/>
              <a:sym typeface="Arial Narrow"/>
            </a:endParaRP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Differentiated </a:t>
            </a:r>
            <a:r>
              <a:rPr lang="en-GB" sz="4800" kern="1200" dirty="0" err="1">
                <a:solidFill>
                  <a:srgbClr val="253957"/>
                </a:solidFill>
                <a:latin typeface="+mn-lt"/>
                <a:sym typeface="Arial Narrow"/>
              </a:rPr>
              <a:t>Softmax</a:t>
            </a:r>
            <a:endParaRPr lang="en-GB" sz="4800" kern="1200" dirty="0">
              <a:solidFill>
                <a:srgbClr val="253957"/>
              </a:solidFill>
              <a:latin typeface="+mn-lt"/>
              <a:sym typeface="Arial Narrow"/>
            </a:endParaRP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CNN-</a:t>
            </a:r>
            <a:r>
              <a:rPr lang="en-GB" sz="4800" kern="1200" dirty="0" err="1">
                <a:solidFill>
                  <a:srgbClr val="253957"/>
                </a:solidFill>
                <a:latin typeface="+mn-lt"/>
                <a:sym typeface="Arial Narrow"/>
              </a:rPr>
              <a:t>Softmax</a:t>
            </a:r>
            <a:endParaRPr lang="en-GB" sz="4800" kern="1200" dirty="0">
              <a:solidFill>
                <a:srgbClr val="253957"/>
              </a:solidFill>
              <a:latin typeface="+mn-lt"/>
              <a:sym typeface="Arial Narrow"/>
            </a:endParaRPr>
          </a:p>
          <a:p>
            <a:pPr lvl="0" algn="l" hangingPunct="1">
              <a:buClr>
                <a:srgbClr val="000000"/>
              </a:buClr>
              <a:buSzPct val="100000"/>
              <a:defRPr sz="2400"/>
            </a:pPr>
            <a:r>
              <a:rPr lang="en-GB" sz="4800" b="1" kern="1200" dirty="0">
                <a:solidFill>
                  <a:srgbClr val="253957"/>
                </a:solidFill>
                <a:latin typeface="+mn-lt"/>
                <a:sym typeface="Arial Narrow"/>
              </a:rPr>
              <a:t>Sampling-based Approaches</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Importance Sampling</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Adaptive Importance Sampling</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Target Sampling</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Noise Contrastive Estimation</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Negative Sampling</a:t>
            </a:r>
            <a:endParaRPr lang="ru-RU" sz="4800" kern="1200" dirty="0">
              <a:solidFill>
                <a:srgbClr val="253957"/>
              </a:solidFill>
              <a:latin typeface="+mn-lt"/>
              <a:sym typeface="Arial Narrow"/>
            </a:endParaRP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Self-Normalisation</a:t>
            </a:r>
          </a:p>
          <a:p>
            <a:pPr marL="685800" lvl="0" indent="-685800" algn="l" hangingPunct="1">
              <a:buClr>
                <a:srgbClr val="000000"/>
              </a:buClr>
              <a:buSzPct val="100000"/>
              <a:buFont typeface="Arial" panose="020B0604020202020204" pitchFamily="34" charset="0"/>
              <a:buChar char="•"/>
              <a:defRPr sz="2400"/>
            </a:pPr>
            <a:r>
              <a:rPr lang="en-GB" sz="4800" kern="1200" dirty="0">
                <a:solidFill>
                  <a:srgbClr val="253957"/>
                </a:solidFill>
                <a:latin typeface="+mn-lt"/>
                <a:sym typeface="Arial Narrow"/>
              </a:rPr>
              <a:t>Infrequent Normalisation</a:t>
            </a: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6600" b="1" kern="1200" cap="all" dirty="0">
                <a:solidFill>
                  <a:srgbClr val="253957"/>
                </a:solidFill>
                <a:ea typeface="TheSans UHH" pitchFamily="2"/>
                <a:cs typeface="TheSans UHH Regular" pitchFamily="2"/>
                <a:sym typeface="Arial Narrow"/>
              </a:rPr>
              <a:t>skip-gram</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Tree>
    <p:extLst>
      <p:ext uri="{BB962C8B-B14F-4D97-AF65-F5344CB8AC3E}">
        <p14:creationId xmlns:p14="http://schemas.microsoft.com/office/powerpoint/2010/main" val="45265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Рисунок 18"/>
          <p:cNvPicPr>
            <a:picLocks noChangeAspect="1"/>
          </p:cNvPicPr>
          <p:nvPr/>
        </p:nvPicPr>
        <p:blipFill>
          <a:blip r:embed="rId3">
            <a:lum/>
            <a:alphaModFix/>
          </a:blip>
          <a:srcRect/>
          <a:stretch>
            <a:fillRect/>
          </a:stretch>
        </p:blipFill>
        <p:spPr>
          <a:xfrm>
            <a:off x="6215336" y="6077053"/>
            <a:ext cx="9124145" cy="1312220"/>
          </a:xfrm>
          <a:prstGeom prst="rect">
            <a:avLst/>
          </a:prstGeom>
          <a:noFill/>
          <a:ln>
            <a:noFill/>
          </a:ln>
        </p:spPr>
      </p:pic>
      <p:pic>
        <p:nvPicPr>
          <p:cNvPr id="20" name="Рисунок 19"/>
          <p:cNvPicPr>
            <a:picLocks noChangeAspect="1"/>
          </p:cNvPicPr>
          <p:nvPr/>
        </p:nvPicPr>
        <p:blipFill>
          <a:blip r:embed="rId4">
            <a:lum/>
            <a:alphaModFix/>
          </a:blip>
          <a:srcRect/>
          <a:stretch>
            <a:fillRect/>
          </a:stretch>
        </p:blipFill>
        <p:spPr>
          <a:xfrm>
            <a:off x="6215336" y="7389273"/>
            <a:ext cx="9401089" cy="874596"/>
          </a:xfrm>
          <a:prstGeom prst="rect">
            <a:avLst/>
          </a:prstGeom>
          <a:noFill/>
          <a:ln>
            <a:noFill/>
          </a:ln>
        </p:spPr>
      </p:pic>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081168" y="3843530"/>
            <a:ext cx="22352464" cy="9647589"/>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lIns="71437" tIns="71437" rIns="71437" bIns="71437"/>
          <a:lstStyle/>
          <a:p>
            <a:pPr algn="l" hangingPunct="1">
              <a:buClr>
                <a:srgbClr val="000000"/>
              </a:buClr>
              <a:buSzPct val="100000"/>
              <a:defRPr sz="2400"/>
            </a:pPr>
            <a:r>
              <a:rPr lang="en-US" sz="4800" kern="1200" dirty="0">
                <a:solidFill>
                  <a:srgbClr val="253957"/>
                </a:solidFill>
                <a:latin typeface="+mn-lt"/>
                <a:ea typeface="TheSans UHH" pitchFamily="2"/>
                <a:cs typeface="TheSans UHH Regular" pitchFamily="2"/>
              </a:rPr>
              <a:t>A method to avoid </a:t>
            </a:r>
            <a:r>
              <a:rPr lang="en-US" sz="4800" kern="1200" dirty="0" err="1">
                <a:solidFill>
                  <a:srgbClr val="253957"/>
                </a:solidFill>
                <a:latin typeface="+mn-lt"/>
                <a:ea typeface="TheSans UHH" pitchFamily="2"/>
                <a:cs typeface="TheSans UHH Regular" pitchFamily="2"/>
              </a:rPr>
              <a:t>softmax</a:t>
            </a:r>
            <a:r>
              <a:rPr lang="en-US" sz="4800" kern="1200" dirty="0">
                <a:solidFill>
                  <a:srgbClr val="253957"/>
                </a:solidFill>
                <a:latin typeface="+mn-lt"/>
                <a:ea typeface="TheSans UHH" pitchFamily="2"/>
                <a:cs typeface="TheSans UHH Regular" pitchFamily="2"/>
              </a:rPr>
              <a:t> calculation:</a:t>
            </a:r>
          </a:p>
          <a:p>
            <a:pPr algn="l" hangingPunct="1">
              <a:buClr>
                <a:srgbClr val="000000"/>
              </a:buClr>
              <a:buSzPct val="100000"/>
              <a:defRPr sz="2400"/>
            </a:pPr>
            <a:r>
              <a:rPr lang="en-US" sz="4800" kern="1200" dirty="0">
                <a:solidFill>
                  <a:srgbClr val="253957"/>
                </a:solidFill>
                <a:latin typeface="+mn-lt"/>
                <a:ea typeface="TheSans UHH" pitchFamily="2"/>
                <a:cs typeface="TheSans UHH Regular" pitchFamily="2"/>
              </a:rPr>
              <a:t>Consider for each word w binary classifier: if given word C is good context for w, or not</a:t>
            </a:r>
          </a:p>
          <a:p>
            <a:pPr algn="l" hangingPunct="1">
              <a:buClr>
                <a:srgbClr val="000000"/>
              </a:buClr>
              <a:buSzPct val="100000"/>
              <a:defRPr sz="2400"/>
            </a:pPr>
            <a:r>
              <a:rPr lang="en-US" sz="4800" kern="1200" dirty="0">
                <a:solidFill>
                  <a:srgbClr val="253957"/>
                </a:solidFill>
                <a:latin typeface="+mn-lt"/>
                <a:ea typeface="TheSans UHH" pitchFamily="2"/>
                <a:cs typeface="TheSans UHH Regular" pitchFamily="2"/>
              </a:rPr>
              <a:t>For each word, sample negative examples (negative count = 2...25)</a:t>
            </a:r>
          </a:p>
          <a:p>
            <a:pPr algn="l" hangingPunct="1">
              <a:buClr>
                <a:srgbClr val="000000"/>
              </a:buClr>
              <a:buSzPct val="100000"/>
              <a:defRPr sz="2400"/>
            </a:pPr>
            <a:endParaRPr lang="en-US" sz="4800" kern="1200" dirty="0">
              <a:solidFill>
                <a:srgbClr val="253957"/>
              </a:solidFill>
              <a:latin typeface="+mn-lt"/>
              <a:ea typeface="TheSans UHH" pitchFamily="2"/>
              <a:cs typeface="TheSans UHH Regular" pitchFamily="2"/>
            </a:endParaRPr>
          </a:p>
          <a:p>
            <a:pPr algn="l" hangingPunct="1">
              <a:buClr>
                <a:srgbClr val="000000"/>
              </a:buClr>
              <a:buSzPct val="100000"/>
              <a:defRPr sz="2400"/>
            </a:pPr>
            <a:endParaRPr lang="en-US" sz="4800" kern="1200" dirty="0">
              <a:solidFill>
                <a:srgbClr val="253957"/>
              </a:solidFill>
              <a:latin typeface="+mn-lt"/>
              <a:ea typeface="TheSans UHH" pitchFamily="2"/>
              <a:cs typeface="TheSans UHH Regular" pitchFamily="2"/>
            </a:endParaRPr>
          </a:p>
          <a:p>
            <a:pPr algn="l" hangingPunct="1">
              <a:buClr>
                <a:srgbClr val="000000"/>
              </a:buClr>
              <a:buSzPct val="100000"/>
              <a:defRPr sz="2400"/>
            </a:pPr>
            <a:endParaRPr lang="en-US" sz="4800" kern="1200" dirty="0">
              <a:solidFill>
                <a:srgbClr val="253957"/>
              </a:solidFill>
              <a:latin typeface="+mn-lt"/>
              <a:ea typeface="TheSans UHH" pitchFamily="2"/>
              <a:cs typeface="TheSans UHH Regular" pitchFamily="2"/>
            </a:endParaRPr>
          </a:p>
          <a:p>
            <a:pPr algn="l" hangingPunct="1">
              <a:buClr>
                <a:srgbClr val="000000"/>
              </a:buClr>
              <a:buSzPct val="100000"/>
              <a:defRPr sz="2400"/>
            </a:pPr>
            <a:r>
              <a:rPr lang="en-US" sz="4800" kern="1200" dirty="0">
                <a:solidFill>
                  <a:srgbClr val="253957"/>
                </a:solidFill>
                <a:latin typeface="+mn-lt"/>
                <a:ea typeface="TheSans UHH" pitchFamily="2"/>
                <a:cs typeface="TheSans UHH Regular" pitchFamily="2"/>
              </a:rPr>
              <a:t>Loss function:</a:t>
            </a: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Negative sampling</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5"/>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pic>
        <p:nvPicPr>
          <p:cNvPr id="17" name="Рисунок 16"/>
          <p:cNvPicPr>
            <a:picLocks noChangeAspect="1"/>
          </p:cNvPicPr>
          <p:nvPr/>
        </p:nvPicPr>
        <p:blipFill>
          <a:blip r:embed="rId6">
            <a:lum/>
            <a:alphaModFix/>
          </a:blip>
          <a:srcRect/>
          <a:stretch>
            <a:fillRect/>
          </a:stretch>
        </p:blipFill>
        <p:spPr>
          <a:xfrm>
            <a:off x="3118992" y="9556845"/>
            <a:ext cx="12683926" cy="3354033"/>
          </a:xfrm>
          <a:prstGeom prst="rect">
            <a:avLst/>
          </a:prstGeom>
          <a:noFill/>
          <a:ln>
            <a:noFill/>
          </a:ln>
        </p:spPr>
      </p:pic>
    </p:spTree>
    <p:extLst>
      <p:ext uri="{BB962C8B-B14F-4D97-AF65-F5344CB8AC3E}">
        <p14:creationId xmlns:p14="http://schemas.microsoft.com/office/powerpoint/2010/main" val="316294437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081168" y="3843530"/>
            <a:ext cx="22352464" cy="9647589"/>
          </a:xfrm>
          <a:prstGeom prst="rect">
            <a:avLst/>
          </a:prstGeom>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xmlns:mc="http://schemas.openxmlformats.org/markup-compatibility/2006" val="1"/>
            </a:ext>
          </a:extLst>
        </p:spPr>
        <p:txBody>
          <a:bodyPr lIns="71437" tIns="71437" rIns="71437" bIns="71437"/>
          <a:lstStyle/>
          <a:p>
            <a:pPr algn="l" hangingPunct="1">
              <a:buClr>
                <a:srgbClr val="000000"/>
              </a:buClr>
              <a:buSzPct val="100000"/>
              <a:defRPr sz="2400"/>
            </a:pPr>
            <a:r>
              <a:rPr lang="en-US" sz="4800" b="1" dirty="0"/>
              <a:t>Skip-gram training </a:t>
            </a:r>
          </a:p>
          <a:p>
            <a:pPr algn="l" hangingPunct="1">
              <a:buClr>
                <a:srgbClr val="000000"/>
              </a:buClr>
              <a:buSzPct val="100000"/>
              <a:defRPr sz="2400"/>
            </a:pPr>
            <a:endParaRPr lang="en-US" sz="4800" b="1" dirty="0"/>
          </a:p>
          <a:p>
            <a:pPr algn="l" hangingPunct="1">
              <a:buClr>
                <a:srgbClr val="000000"/>
              </a:buClr>
              <a:buSzPct val="100000"/>
              <a:defRPr sz="2400"/>
            </a:pPr>
            <a:r>
              <a:rPr lang="en-US" sz="4800" kern="1200" dirty="0">
                <a:solidFill>
                  <a:srgbClr val="253957"/>
                </a:solidFill>
                <a:latin typeface="+mn-lt"/>
                <a:ea typeface="TheSans UHH" pitchFamily="2"/>
                <a:cs typeface="TheSans UHH Regular" pitchFamily="2"/>
              </a:rPr>
              <a:t>1) Treat the target word and a neighboring context word as </a:t>
            </a:r>
            <a:r>
              <a:rPr lang="en-US" sz="4800" kern="1200" dirty="0">
                <a:solidFill>
                  <a:srgbClr val="FF0000"/>
                </a:solidFill>
                <a:latin typeface="+mn-lt"/>
                <a:ea typeface="TheSans UHH" pitchFamily="2"/>
                <a:cs typeface="TheSans UHH Regular" pitchFamily="2"/>
              </a:rPr>
              <a:t>positive examples</a:t>
            </a:r>
            <a:r>
              <a:rPr lang="en-US" sz="4800" kern="1200" dirty="0">
                <a:solidFill>
                  <a:srgbClr val="253957"/>
                </a:solidFill>
                <a:latin typeface="+mn-lt"/>
                <a:ea typeface="TheSans UHH" pitchFamily="2"/>
                <a:cs typeface="TheSans UHH Regular" pitchFamily="2"/>
              </a:rPr>
              <a:t>.</a:t>
            </a:r>
          </a:p>
          <a:p>
            <a:pPr algn="l" hangingPunct="1">
              <a:buClr>
                <a:srgbClr val="000000"/>
              </a:buClr>
              <a:buSzPct val="100000"/>
              <a:defRPr sz="2400"/>
            </a:pPr>
            <a:br>
              <a:rPr lang="en-US" sz="4800" kern="1200" dirty="0">
                <a:solidFill>
                  <a:srgbClr val="253957"/>
                </a:solidFill>
                <a:latin typeface="+mn-lt"/>
                <a:ea typeface="TheSans UHH" pitchFamily="2"/>
                <a:cs typeface="TheSans UHH Regular" pitchFamily="2"/>
              </a:rPr>
            </a:br>
            <a:r>
              <a:rPr lang="en-US" sz="4800" kern="1200" dirty="0">
                <a:solidFill>
                  <a:srgbClr val="253957"/>
                </a:solidFill>
                <a:latin typeface="+mn-lt"/>
                <a:ea typeface="TheSans UHH" pitchFamily="2"/>
                <a:cs typeface="TheSans UHH Regular" pitchFamily="2"/>
              </a:rPr>
              <a:t>2) Randomly sample other words in the lexicon to get </a:t>
            </a:r>
            <a:r>
              <a:rPr lang="en-US" sz="4800" kern="1200" dirty="0">
                <a:solidFill>
                  <a:srgbClr val="FF0000"/>
                </a:solidFill>
                <a:latin typeface="+mn-lt"/>
                <a:ea typeface="TheSans UHH" pitchFamily="2"/>
                <a:cs typeface="TheSans UHH Regular" pitchFamily="2"/>
              </a:rPr>
              <a:t>negative samples</a:t>
            </a:r>
          </a:p>
          <a:p>
            <a:pPr algn="l" hangingPunct="1">
              <a:buClr>
                <a:srgbClr val="000000"/>
              </a:buClr>
              <a:buSzPct val="100000"/>
              <a:defRPr sz="2400"/>
            </a:pPr>
            <a:br>
              <a:rPr lang="en-US" sz="4800" kern="1200" dirty="0">
                <a:solidFill>
                  <a:srgbClr val="253957"/>
                </a:solidFill>
                <a:latin typeface="+mn-lt"/>
                <a:ea typeface="TheSans UHH" pitchFamily="2"/>
                <a:cs typeface="TheSans UHH Regular" pitchFamily="2"/>
              </a:rPr>
            </a:br>
            <a:r>
              <a:rPr lang="en-US" sz="4800" kern="1200" dirty="0">
                <a:solidFill>
                  <a:srgbClr val="253957"/>
                </a:solidFill>
                <a:latin typeface="+mn-lt"/>
                <a:ea typeface="TheSans UHH" pitchFamily="2"/>
                <a:cs typeface="TheSans UHH Regular" pitchFamily="2"/>
              </a:rPr>
              <a:t>3) Use </a:t>
            </a:r>
            <a:r>
              <a:rPr lang="en-US" sz="4800" kern="1200" dirty="0">
                <a:solidFill>
                  <a:srgbClr val="FF0000"/>
                </a:solidFill>
                <a:latin typeface="+mn-lt"/>
                <a:ea typeface="TheSans UHH" pitchFamily="2"/>
                <a:cs typeface="TheSans UHH Regular" pitchFamily="2"/>
              </a:rPr>
              <a:t>logistic regression </a:t>
            </a:r>
            <a:r>
              <a:rPr lang="en-US" sz="4800" kern="1200" dirty="0">
                <a:solidFill>
                  <a:srgbClr val="253957"/>
                </a:solidFill>
                <a:latin typeface="+mn-lt"/>
                <a:ea typeface="TheSans UHH" pitchFamily="2"/>
                <a:cs typeface="TheSans UHH Regular" pitchFamily="2"/>
              </a:rPr>
              <a:t>to train a classifier to distinguish those two cases</a:t>
            </a:r>
          </a:p>
          <a:p>
            <a:pPr algn="l" hangingPunct="1">
              <a:buClr>
                <a:srgbClr val="000000"/>
              </a:buClr>
              <a:buSzPct val="100000"/>
              <a:defRPr sz="2400"/>
            </a:pPr>
            <a:br>
              <a:rPr lang="en-US" sz="4800" kern="1200" dirty="0">
                <a:solidFill>
                  <a:srgbClr val="253957"/>
                </a:solidFill>
                <a:latin typeface="+mn-lt"/>
                <a:ea typeface="TheSans UHH" pitchFamily="2"/>
                <a:cs typeface="TheSans UHH Regular" pitchFamily="2"/>
              </a:rPr>
            </a:br>
            <a:r>
              <a:rPr lang="en-US" sz="4800" kern="1200" dirty="0">
                <a:solidFill>
                  <a:srgbClr val="253957"/>
                </a:solidFill>
                <a:latin typeface="+mn-lt"/>
                <a:ea typeface="TheSans UHH" pitchFamily="2"/>
                <a:cs typeface="TheSans UHH Regular" pitchFamily="2"/>
              </a:rPr>
              <a:t>4) Use the </a:t>
            </a:r>
            <a:r>
              <a:rPr lang="en-US" sz="4800" kern="1200" dirty="0">
                <a:solidFill>
                  <a:srgbClr val="FF0000"/>
                </a:solidFill>
                <a:latin typeface="+mn-lt"/>
                <a:ea typeface="TheSans UHH" pitchFamily="2"/>
                <a:cs typeface="TheSans UHH Regular" pitchFamily="2"/>
              </a:rPr>
              <a:t>weights</a:t>
            </a:r>
            <a:r>
              <a:rPr lang="en-US" sz="4800" kern="1200" dirty="0">
                <a:solidFill>
                  <a:srgbClr val="253957"/>
                </a:solidFill>
                <a:latin typeface="+mn-lt"/>
                <a:ea typeface="TheSans UHH" pitchFamily="2"/>
                <a:cs typeface="TheSans UHH Regular" pitchFamily="2"/>
              </a:rPr>
              <a:t> as the </a:t>
            </a:r>
            <a:r>
              <a:rPr lang="en-US" sz="4800" kern="1200" dirty="0" err="1">
                <a:solidFill>
                  <a:srgbClr val="253957"/>
                </a:solidFill>
                <a:latin typeface="+mn-lt"/>
                <a:ea typeface="TheSans UHH" pitchFamily="2"/>
                <a:cs typeface="TheSans UHH Regular" pitchFamily="2"/>
              </a:rPr>
              <a:t>embeddings</a:t>
            </a:r>
            <a:endParaRPr lang="en-US"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skip-gram with negative sampling</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Tree>
    <p:extLst>
      <p:ext uri="{BB962C8B-B14F-4D97-AF65-F5344CB8AC3E}">
        <p14:creationId xmlns:p14="http://schemas.microsoft.com/office/powerpoint/2010/main" val="7088676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9" name="Очень крутой заголовок…"/>
          <p:cNvSpPr txBox="1"/>
          <p:nvPr/>
        </p:nvSpPr>
        <p:spPr>
          <a:xfrm>
            <a:off x="1180204" y="2332526"/>
            <a:ext cx="2066086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Для чего нужны представления слов?</a:t>
            </a:r>
            <a:endParaRPr lang="en-GB" sz="7200" b="1" cap="all" dirty="0">
              <a:solidFill>
                <a:srgbClr val="253957"/>
              </a:solidFill>
              <a:sym typeface="Arial Narrow"/>
            </a:endParaRPr>
          </a:p>
        </p:txBody>
      </p:sp>
      <p:pic>
        <p:nvPicPr>
          <p:cNvPr id="3" name="Рисунок 2"/>
          <p:cNvPicPr>
            <a:picLocks noChangeAspect="1"/>
          </p:cNvPicPr>
          <p:nvPr/>
        </p:nvPicPr>
        <p:blipFill>
          <a:blip r:embed="rId4"/>
          <a:stretch>
            <a:fillRect/>
          </a:stretch>
        </p:blipFill>
        <p:spPr>
          <a:xfrm>
            <a:off x="3094997" y="4763716"/>
            <a:ext cx="18001999" cy="8013197"/>
          </a:xfrm>
          <a:prstGeom prst="rect">
            <a:avLst/>
          </a:prstGeom>
        </p:spPr>
      </p:pic>
    </p:spTree>
    <p:extLst>
      <p:ext uri="{BB962C8B-B14F-4D97-AF65-F5344CB8AC3E}">
        <p14:creationId xmlns:p14="http://schemas.microsoft.com/office/powerpoint/2010/main" val="275480281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081168" y="3843530"/>
                <a:ext cx="22352464" cy="9647589"/>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algn="l" defTabSz="1659087" hangingPunct="1">
                  <a:tabLst>
                    <a:tab pos="0" algn="l"/>
                  </a:tabLst>
                </a:pPr>
                <a:r>
                  <a:rPr lang="en-US" sz="4355" b="1" kern="1200" dirty="0">
                    <a:latin typeface="Liberation Sans" pitchFamily="34"/>
                    <a:ea typeface="TheSans UHH" pitchFamily="2"/>
                    <a:cs typeface="TheSans UHH" pitchFamily="2"/>
                  </a:rPr>
                  <a:t>Training sentence</a:t>
                </a:r>
                <a:r>
                  <a:rPr lang="en-US" sz="4355" kern="1200" dirty="0">
                    <a:latin typeface="Liberation Sans" pitchFamily="34"/>
                    <a:ea typeface="TheSans UHH" pitchFamily="2"/>
                    <a:cs typeface="TheSans UHH Regular" pitchFamily="2"/>
                  </a:rPr>
                  <a:t>: </a:t>
                </a:r>
                <a:r>
                  <a:rPr lang="en-US" sz="4355" kern="1200" dirty="0" err="1">
                    <a:latin typeface="Liberation Sans" pitchFamily="34"/>
                    <a:ea typeface="TheSans UHH" pitchFamily="2"/>
                    <a:cs typeface="TheSans UHH Regular" pitchFamily="2"/>
                  </a:rPr>
                  <a:t>Asssume</a:t>
                </a:r>
                <a:r>
                  <a:rPr lang="en-US" sz="4355" kern="1200" dirty="0">
                    <a:latin typeface="Liberation Sans" pitchFamily="34"/>
                    <a:ea typeface="TheSans UHH" pitchFamily="2"/>
                    <a:cs typeface="TheSans UHH Regular" pitchFamily="2"/>
                  </a:rPr>
                  <a:t> context words are those in +/- 2 word window.</a:t>
                </a:r>
              </a:p>
              <a:p>
                <a:pPr algn="l" defTabSz="1659087" hangingPunct="1">
                  <a:tabLst>
                    <a:tab pos="0" algn="l"/>
                  </a:tabLst>
                </a:pPr>
                <a:endParaRPr lang="en-US" sz="5080" kern="1200" dirty="0">
                  <a:latin typeface="Liberation Sans" pitchFamily="34"/>
                  <a:ea typeface="TheSans UHH" pitchFamily="2"/>
                  <a:cs typeface="TheSans UHH Regular" pitchFamily="2"/>
                </a:endParaRPr>
              </a:p>
              <a:p>
                <a:pPr algn="l" defTabSz="1659087" hangingPunct="1">
                  <a:tabLst>
                    <a:tab pos="0" algn="l"/>
                  </a:tabLst>
                </a:pPr>
                <a:r>
                  <a:rPr lang="en-US" sz="4355" kern="1200" dirty="0">
                    <a:solidFill>
                      <a:srgbClr val="A6A6A6"/>
                    </a:solidFill>
                    <a:latin typeface="Liberation Sans" pitchFamily="34"/>
                    <a:ea typeface="TheSans UHH" pitchFamily="2"/>
                    <a:cs typeface="TheSans UHH Regular" pitchFamily="2"/>
                  </a:rPr>
                  <a:t>... lemon, a </a:t>
                </a:r>
                <a:r>
                  <a:rPr lang="en-US" sz="4355" kern="1200" dirty="0">
                    <a:solidFill>
                      <a:srgbClr val="0000FF"/>
                    </a:solidFill>
                    <a:latin typeface="Liberation Sans" pitchFamily="34"/>
                    <a:ea typeface="TheSans UHH" pitchFamily="2"/>
                    <a:cs typeface="TheSans UHH Regular" pitchFamily="2"/>
                  </a:rPr>
                  <a:t>tablespoon of </a:t>
                </a:r>
                <a:r>
                  <a:rPr lang="en-US" sz="4355" b="1" kern="1200" dirty="0">
                    <a:solidFill>
                      <a:srgbClr val="FF0066"/>
                    </a:solidFill>
                    <a:latin typeface="Liberation Sans" pitchFamily="34"/>
                    <a:ea typeface="TheSans UHH" pitchFamily="2"/>
                    <a:cs typeface="TheSans UHH" pitchFamily="2"/>
                  </a:rPr>
                  <a:t>apricot</a:t>
                </a:r>
                <a:r>
                  <a:rPr lang="en-US" sz="4355" kern="1200" dirty="0">
                    <a:solidFill>
                      <a:srgbClr val="0000FF"/>
                    </a:solidFill>
                    <a:latin typeface="Liberation Sans" pitchFamily="34"/>
                    <a:ea typeface="TheSans UHH" pitchFamily="2"/>
                    <a:cs typeface="TheSans UHH Regular" pitchFamily="2"/>
                  </a:rPr>
                  <a:t> jam   a</a:t>
                </a:r>
                <a:r>
                  <a:rPr lang="en-US" sz="4355" kern="1200" dirty="0">
                    <a:latin typeface="Liberation Sans" pitchFamily="34"/>
                    <a:ea typeface="TheSans UHH" pitchFamily="2"/>
                    <a:cs typeface="TheSans UHH Regular" pitchFamily="2"/>
                  </a:rPr>
                  <a:t>   </a:t>
                </a:r>
                <a:r>
                  <a:rPr lang="en-US" sz="4355" kern="1200" dirty="0">
                    <a:solidFill>
                      <a:srgbClr val="A6A6A6"/>
                    </a:solidFill>
                    <a:latin typeface="Liberation Sans" pitchFamily="34"/>
                    <a:ea typeface="TheSans UHH" pitchFamily="2"/>
                    <a:cs typeface="TheSans UHH Regular" pitchFamily="2"/>
                  </a:rPr>
                  <a:t>pinch ...</a:t>
                </a:r>
              </a:p>
              <a:p>
                <a:pPr algn="l" defTabSz="1659087" hangingPunct="1">
                  <a:tabLst>
                    <a:tab pos="0" algn="l"/>
                  </a:tabLst>
                </a:pPr>
                <a:r>
                  <a:rPr lang="en-US" sz="4355" kern="1200" dirty="0">
                    <a:solidFill>
                      <a:srgbClr val="A6A6A6"/>
                    </a:solidFill>
                    <a:latin typeface="Liberation Sans" pitchFamily="34"/>
                    <a:ea typeface="TheSans UHH" pitchFamily="2"/>
                    <a:cs typeface="TheSans UHH Regular" pitchFamily="2"/>
                  </a:rPr>
                  <a:t>                           </a:t>
                </a:r>
                <a:r>
                  <a:rPr lang="en-US" sz="4355" kern="1200" dirty="0">
                    <a:solidFill>
                      <a:srgbClr val="0000FF"/>
                    </a:solidFill>
                    <a:latin typeface="Liberation Sans" pitchFamily="34"/>
                    <a:ea typeface="TheSans UHH" pitchFamily="2"/>
                    <a:cs typeface="TheSans UHH Regular" pitchFamily="2"/>
                  </a:rPr>
                  <a:t>c1      c2  </a:t>
                </a:r>
                <a:r>
                  <a:rPr lang="en-US" sz="4355" kern="1200" dirty="0">
                    <a:solidFill>
                      <a:srgbClr val="C00000"/>
                    </a:solidFill>
                    <a:latin typeface="Liberation Sans" pitchFamily="34"/>
                    <a:ea typeface="TheSans UHH" pitchFamily="2"/>
                    <a:cs typeface="TheSans UHH Regular" pitchFamily="2"/>
                  </a:rPr>
                  <a:t>target</a:t>
                </a:r>
                <a:r>
                  <a:rPr lang="en-US" sz="4355" kern="1200" dirty="0">
                    <a:solidFill>
                      <a:srgbClr val="A6A6A6"/>
                    </a:solidFill>
                    <a:latin typeface="Liberation Sans" pitchFamily="34"/>
                    <a:ea typeface="TheSans UHH" pitchFamily="2"/>
                    <a:cs typeface="TheSans UHH Regular" pitchFamily="2"/>
                  </a:rPr>
                  <a:t>    </a:t>
                </a:r>
                <a:r>
                  <a:rPr lang="en-US" sz="4355" kern="1200" dirty="0">
                    <a:solidFill>
                      <a:srgbClr val="0000FF"/>
                    </a:solidFill>
                    <a:latin typeface="Liberation Sans" pitchFamily="34"/>
                    <a:ea typeface="TheSans UHH" pitchFamily="2"/>
                    <a:cs typeface="TheSans UHH Regular" pitchFamily="2"/>
                  </a:rPr>
                  <a:t>c3   c4</a:t>
                </a:r>
              </a:p>
              <a:p>
                <a:pPr algn="l" defTabSz="1659087" hangingPunct="1">
                  <a:tabLst>
                    <a:tab pos="0" algn="l"/>
                  </a:tabLst>
                </a:pPr>
                <a:endParaRPr lang="en-GB" sz="4400" b="1" dirty="0"/>
              </a:p>
              <a:p>
                <a:pPr algn="l" defTabSz="1659087" hangingPunct="1">
                  <a:tabLst>
                    <a:tab pos="0" algn="l"/>
                  </a:tabLst>
                </a:pPr>
                <a:r>
                  <a:rPr lang="en-GB" sz="4400" b="1" dirty="0"/>
                  <a:t>Skip-Gram Goal</a:t>
                </a:r>
              </a:p>
              <a:p>
                <a:pPr algn="l" defTabSz="1659087" hangingPunct="1">
                  <a:tabLst>
                    <a:tab pos="0" algn="l"/>
                  </a:tabLst>
                </a:pPr>
                <a:endParaRPr lang="en-US" sz="4355" b="1" kern="1200" dirty="0">
                  <a:latin typeface="Liberation Sans" pitchFamily="34"/>
                  <a:ea typeface="TheSans UHH" pitchFamily="2"/>
                  <a:cs typeface="TheSans UHH Regular" pitchFamily="2"/>
                </a:endParaRPr>
              </a:p>
              <a:p>
                <a:pPr algn="l" defTabSz="1659087" hangingPunct="1">
                  <a:tabLst>
                    <a:tab pos="0" algn="l"/>
                  </a:tabLst>
                </a:pPr>
                <a:r>
                  <a:rPr lang="en-US" sz="4355" kern="1200" dirty="0">
                    <a:latin typeface="Liberation Sans" pitchFamily="34"/>
                    <a:ea typeface="TheSans UHH" pitchFamily="2"/>
                    <a:cs typeface="TheSans UHH Regular" pitchFamily="2"/>
                  </a:rPr>
                  <a:t>Given a tuple (</a:t>
                </a:r>
                <a:r>
                  <a:rPr lang="en-US" sz="4355" kern="1200" dirty="0" err="1">
                    <a:latin typeface="Liberation Sans" pitchFamily="34"/>
                    <a:ea typeface="TheSans UHH" pitchFamily="2"/>
                    <a:cs typeface="TheSans UHH Regular" pitchFamily="2"/>
                  </a:rPr>
                  <a:t>t,c</a:t>
                </a:r>
                <a:r>
                  <a:rPr lang="en-US" sz="4355" kern="1200" dirty="0">
                    <a:latin typeface="Liberation Sans" pitchFamily="34"/>
                    <a:ea typeface="TheSans UHH" pitchFamily="2"/>
                    <a:cs typeface="TheSans UHH Regular" pitchFamily="2"/>
                  </a:rPr>
                  <a:t>)  = target, context</a:t>
                </a:r>
              </a:p>
              <a:p>
                <a:pPr lvl="1" indent="0" algn="l" defTabSz="1659087" hangingPunct="1">
                  <a:buClr>
                    <a:srgbClr val="3B515B"/>
                  </a:buClr>
                  <a:buSzPct val="100000"/>
                  <a:buFont typeface="Wingdings"/>
                  <a:buChar char=""/>
                  <a:tabLst>
                    <a:tab pos="0" algn="l"/>
                  </a:tabLst>
                </a:pPr>
                <a:r>
                  <a:rPr lang="en-US" sz="3629" kern="1200" dirty="0">
                    <a:latin typeface="Liberation Sans" pitchFamily="34"/>
                    <a:ea typeface="TheSans UHH" pitchFamily="2"/>
                    <a:cs typeface="TheSans UHH Regular" pitchFamily="2"/>
                  </a:rPr>
                  <a:t>(</a:t>
                </a:r>
                <a:r>
                  <a:rPr lang="en-US" sz="3629" kern="1200" dirty="0">
                    <a:solidFill>
                      <a:srgbClr val="C00000"/>
                    </a:solidFill>
                    <a:latin typeface="Liberation Sans" pitchFamily="34"/>
                    <a:ea typeface="TheSans UHH" pitchFamily="2"/>
                    <a:cs typeface="TheSans UHH Regular" pitchFamily="2"/>
                  </a:rPr>
                  <a:t>apricot</a:t>
                </a:r>
                <a:r>
                  <a:rPr lang="en-US" sz="3629" kern="1200" dirty="0">
                    <a:solidFill>
                      <a:srgbClr val="A6A6A6"/>
                    </a:solidFill>
                    <a:latin typeface="Liberation Sans" pitchFamily="34"/>
                    <a:ea typeface="TheSans UHH" pitchFamily="2"/>
                    <a:cs typeface="TheSans UHH Regular" pitchFamily="2"/>
                  </a:rPr>
                  <a:t> </a:t>
                </a:r>
                <a:r>
                  <a:rPr lang="en-US" sz="3629" kern="1200" dirty="0">
                    <a:latin typeface="Liberation Sans" pitchFamily="34"/>
                    <a:ea typeface="TheSans UHH" pitchFamily="2"/>
                    <a:cs typeface="TheSans UHH Regular" pitchFamily="2"/>
                  </a:rPr>
                  <a:t>, </a:t>
                </a:r>
                <a:r>
                  <a:rPr lang="en-US" sz="3629" kern="1200" dirty="0">
                    <a:solidFill>
                      <a:srgbClr val="0000FF"/>
                    </a:solidFill>
                    <a:latin typeface="Liberation Sans" pitchFamily="34"/>
                    <a:ea typeface="TheSans UHH" pitchFamily="2"/>
                    <a:cs typeface="TheSans UHH Regular" pitchFamily="2"/>
                  </a:rPr>
                  <a:t>jam</a:t>
                </a:r>
                <a:r>
                  <a:rPr lang="en-US" sz="3629" kern="1200" dirty="0">
                    <a:latin typeface="Liberation Sans" pitchFamily="34"/>
                    <a:ea typeface="TheSans UHH" pitchFamily="2"/>
                    <a:cs typeface="TheSans UHH Regular" pitchFamily="2"/>
                  </a:rPr>
                  <a:t>)</a:t>
                </a:r>
              </a:p>
              <a:p>
                <a:pPr lvl="1" indent="0" algn="l" defTabSz="1659087" hangingPunct="1">
                  <a:buClr>
                    <a:srgbClr val="3B515B"/>
                  </a:buClr>
                  <a:buSzPct val="100000"/>
                  <a:buFont typeface="Wingdings"/>
                  <a:buChar char=""/>
                  <a:tabLst>
                    <a:tab pos="0" algn="l"/>
                  </a:tabLst>
                </a:pPr>
                <a:r>
                  <a:rPr lang="en-US" sz="3629" kern="1200" dirty="0">
                    <a:latin typeface="Liberation Sans" pitchFamily="34"/>
                    <a:ea typeface="TheSans UHH" pitchFamily="2"/>
                    <a:cs typeface="TheSans UHH Regular" pitchFamily="2"/>
                  </a:rPr>
                  <a:t>(</a:t>
                </a:r>
                <a:r>
                  <a:rPr lang="en-US" sz="3629" kern="1200" dirty="0">
                    <a:solidFill>
                      <a:srgbClr val="C00000"/>
                    </a:solidFill>
                    <a:latin typeface="Liberation Sans" pitchFamily="34"/>
                    <a:ea typeface="TheSans UHH" pitchFamily="2"/>
                    <a:cs typeface="TheSans UHH Regular" pitchFamily="2"/>
                  </a:rPr>
                  <a:t>apricot</a:t>
                </a:r>
                <a:r>
                  <a:rPr lang="en-US" sz="3629" kern="1200" dirty="0">
                    <a:latin typeface="Liberation Sans" pitchFamily="34"/>
                    <a:ea typeface="TheSans UHH" pitchFamily="2"/>
                    <a:cs typeface="TheSans UHH Regular" pitchFamily="2"/>
                  </a:rPr>
                  <a:t>, </a:t>
                </a:r>
                <a:r>
                  <a:rPr lang="en-US" sz="3629" kern="1200" dirty="0" err="1">
                    <a:solidFill>
                      <a:srgbClr val="0000FF"/>
                    </a:solidFill>
                    <a:latin typeface="Liberation Sans" pitchFamily="34"/>
                    <a:ea typeface="TheSans UHH" pitchFamily="2"/>
                    <a:cs typeface="TheSans UHH Regular" pitchFamily="2"/>
                  </a:rPr>
                  <a:t>aadvark</a:t>
                </a:r>
                <a:r>
                  <a:rPr lang="en-US" sz="3629" kern="1200" dirty="0">
                    <a:latin typeface="Liberation Sans" pitchFamily="34"/>
                    <a:ea typeface="TheSans UHH" pitchFamily="2"/>
                    <a:cs typeface="TheSans UHH Regular" pitchFamily="2"/>
                  </a:rPr>
                  <a:t>)</a:t>
                </a:r>
              </a:p>
              <a:p>
                <a:pPr marL="457229" algn="l" defTabSz="1659087">
                  <a:tabLst>
                    <a:tab pos="457229" algn="l"/>
                  </a:tabLst>
                </a:pPr>
                <a:endParaRPr lang="en-US" sz="3629" kern="1200" dirty="0">
                  <a:latin typeface="Liberation Sans" pitchFamily="34"/>
                  <a:ea typeface="TheSans UHH" pitchFamily="2"/>
                  <a:cs typeface="TheSans UHH Regular" pitchFamily="2"/>
                </a:endParaRPr>
              </a:p>
              <a:p>
                <a:pPr algn="l" defTabSz="1659087" hangingPunct="1">
                  <a:tabLst>
                    <a:tab pos="0" algn="l"/>
                  </a:tabLst>
                </a:pPr>
                <a:r>
                  <a:rPr lang="en-US" sz="4355" kern="1200" dirty="0">
                    <a:latin typeface="Liberation Sans" pitchFamily="34"/>
                    <a:ea typeface="TheSans UHH" pitchFamily="2"/>
                    <a:cs typeface="TheSans UHH Regular" pitchFamily="2"/>
                  </a:rPr>
                  <a:t>Return probability that c is a real context word:</a:t>
                </a:r>
              </a:p>
              <a:p>
                <a:pPr algn="l" defTabSz="1659087" hangingPunct="1">
                  <a:tabLst>
                    <a:tab pos="0" algn="l"/>
                  </a:tabLst>
                </a:pPr>
                <a:r>
                  <a:rPr lang="en-US" sz="4355" kern="1200" dirty="0">
                    <a:latin typeface="Liberation Sans" pitchFamily="34"/>
                    <a:ea typeface="TheSans UHH" pitchFamily="2"/>
                    <a:cs typeface="TheSans UHH Regular" pitchFamily="2"/>
                  </a:rPr>
                  <a:t> </a:t>
                </a:r>
                <a14:m>
                  <m:oMath xmlns:m="http://schemas.openxmlformats.org/officeDocument/2006/math">
                    <m:r>
                      <a:rPr lang="en-US" sz="4355" i="1" kern="1200" dirty="0" smtClean="0">
                        <a:latin typeface="Cambria Math" panose="02040503050406030204" pitchFamily="18" charset="0"/>
                        <a:ea typeface="TheSans UHH" pitchFamily="2"/>
                        <a:cs typeface="TheSans UHH Regular" pitchFamily="2"/>
                      </a:rPr>
                      <m:t>𝑃</m:t>
                    </m:r>
                    <m:r>
                      <a:rPr lang="en-US" sz="4355" i="1" kern="1200" dirty="0" smtClean="0">
                        <a:latin typeface="Cambria Math" panose="02040503050406030204" pitchFamily="18" charset="0"/>
                        <a:ea typeface="TheSans UHH" pitchFamily="2"/>
                        <a:cs typeface="TheSans UHH Regular" pitchFamily="2"/>
                      </a:rPr>
                      <m:t>(+|</m:t>
                    </m:r>
                    <m:r>
                      <a:rPr lang="en-US" sz="4355" i="1" kern="1200" dirty="0" err="1">
                        <a:latin typeface="Cambria Math" panose="02040503050406030204" pitchFamily="18" charset="0"/>
                        <a:ea typeface="TheSans UHH" pitchFamily="2"/>
                        <a:cs typeface="TheSans UHH Regular" pitchFamily="2"/>
                      </a:rPr>
                      <m:t>𝑡</m:t>
                    </m:r>
                    <m:r>
                      <a:rPr lang="en-US" sz="4355" i="1" kern="1200" dirty="0" err="1">
                        <a:latin typeface="Cambria Math" panose="02040503050406030204" pitchFamily="18" charset="0"/>
                        <a:ea typeface="TheSans UHH" pitchFamily="2"/>
                        <a:cs typeface="TheSans UHH Regular" pitchFamily="2"/>
                      </a:rPr>
                      <m:t>,</m:t>
                    </m:r>
                    <m:r>
                      <a:rPr lang="en-US" sz="4355" i="1" kern="1200" dirty="0" err="1">
                        <a:latin typeface="Cambria Math" panose="02040503050406030204" pitchFamily="18" charset="0"/>
                        <a:ea typeface="TheSans UHH" pitchFamily="2"/>
                        <a:cs typeface="TheSans UHH Regular" pitchFamily="2"/>
                      </a:rPr>
                      <m:t>𝑐</m:t>
                    </m:r>
                    <m:r>
                      <a:rPr lang="en-US" sz="4355" i="1" kern="1200" dirty="0">
                        <a:latin typeface="Cambria Math" panose="02040503050406030204" pitchFamily="18" charset="0"/>
                        <a:ea typeface="TheSans UHH" pitchFamily="2"/>
                        <a:cs typeface="TheSans UHH Regular" pitchFamily="2"/>
                      </a:rPr>
                      <m:t>)</m:t>
                    </m:r>
                  </m:oMath>
                </a14:m>
                <a:endParaRPr lang="en-US" sz="4355" kern="1200" dirty="0">
                  <a:latin typeface="Liberation Sans" pitchFamily="34"/>
                  <a:ea typeface="TheSans UHH" pitchFamily="2"/>
                  <a:cs typeface="TheSans UHH Regular" pitchFamily="2"/>
                </a:endParaRPr>
              </a:p>
              <a:p>
                <a:pPr algn="l" defTabSz="1659087" hangingPunct="1">
                  <a:tabLst>
                    <a:tab pos="0" algn="l"/>
                  </a:tabLst>
                </a:pPr>
                <a:r>
                  <a:rPr lang="en-US" sz="4355" kern="1200" dirty="0">
                    <a:ea typeface="TheSans UHH" pitchFamily="2"/>
                    <a:cs typeface="TheSans UHH Regular" pitchFamily="2"/>
                  </a:rPr>
                  <a:t> </a:t>
                </a:r>
                <a14:m>
                  <m:oMath xmlns:m="http://schemas.openxmlformats.org/officeDocument/2006/math">
                    <m:r>
                      <a:rPr lang="en-US" sz="4355" i="1" kern="1200" dirty="0" smtClean="0">
                        <a:latin typeface="Cambria Math" panose="02040503050406030204" pitchFamily="18" charset="0"/>
                        <a:ea typeface="TheSans UHH" pitchFamily="2"/>
                        <a:cs typeface="TheSans UHH Regular" pitchFamily="2"/>
                      </a:rPr>
                      <m:t>𝑃</m:t>
                    </m:r>
                    <m:r>
                      <a:rPr lang="en-US" sz="4355" i="1" kern="1200" dirty="0" smtClean="0">
                        <a:latin typeface="Cambria Math" panose="02040503050406030204" pitchFamily="18" charset="0"/>
                        <a:ea typeface="TheSans UHH" pitchFamily="2"/>
                        <a:cs typeface="TheSans UHH Regular" pitchFamily="2"/>
                      </a:rPr>
                      <m:t>(−|</m:t>
                    </m:r>
                    <m:r>
                      <a:rPr lang="en-US" sz="4355" i="1" kern="1200" dirty="0" err="1">
                        <a:latin typeface="Cambria Math" panose="02040503050406030204" pitchFamily="18" charset="0"/>
                        <a:ea typeface="TheSans UHH" pitchFamily="2"/>
                        <a:cs typeface="TheSans UHH Regular" pitchFamily="2"/>
                      </a:rPr>
                      <m:t>𝑡</m:t>
                    </m:r>
                    <m:r>
                      <a:rPr lang="en-US" sz="4355" i="1" kern="1200" dirty="0" err="1">
                        <a:latin typeface="Cambria Math" panose="02040503050406030204" pitchFamily="18" charset="0"/>
                        <a:ea typeface="TheSans UHH" pitchFamily="2"/>
                        <a:cs typeface="TheSans UHH Regular" pitchFamily="2"/>
                      </a:rPr>
                      <m:t>,</m:t>
                    </m:r>
                    <m:r>
                      <a:rPr lang="en-US" sz="4355" i="1" kern="1200" dirty="0" err="1">
                        <a:latin typeface="Cambria Math" panose="02040503050406030204" pitchFamily="18" charset="0"/>
                        <a:ea typeface="TheSans UHH" pitchFamily="2"/>
                        <a:cs typeface="TheSans UHH Regular" pitchFamily="2"/>
                      </a:rPr>
                      <m:t>𝑐</m:t>
                    </m:r>
                    <m:r>
                      <a:rPr lang="en-US" sz="4355" i="1" kern="1200" dirty="0">
                        <a:latin typeface="Cambria Math" panose="02040503050406030204" pitchFamily="18" charset="0"/>
                        <a:ea typeface="TheSans UHH" pitchFamily="2"/>
                        <a:cs typeface="TheSans UHH Regular" pitchFamily="2"/>
                      </a:rPr>
                      <m:t>) = 1−</m:t>
                    </m:r>
                    <m:r>
                      <a:rPr lang="en-US" sz="4355" i="1" kern="1200" dirty="0">
                        <a:latin typeface="Cambria Math" panose="02040503050406030204" pitchFamily="18" charset="0"/>
                        <a:ea typeface="TheSans UHH" pitchFamily="2"/>
                        <a:cs typeface="TheSans UHH Regular" pitchFamily="2"/>
                      </a:rPr>
                      <m:t>𝑃</m:t>
                    </m:r>
                    <m:r>
                      <a:rPr lang="en-US" sz="4355" i="1" kern="1200" dirty="0">
                        <a:latin typeface="Cambria Math" panose="02040503050406030204" pitchFamily="18" charset="0"/>
                        <a:ea typeface="TheSans UHH" pitchFamily="2"/>
                        <a:cs typeface="TheSans UHH Regular" pitchFamily="2"/>
                      </a:rPr>
                      <m:t>(+|</m:t>
                    </m:r>
                    <m:r>
                      <a:rPr lang="en-US" sz="4355" i="1" kern="1200" dirty="0" err="1">
                        <a:latin typeface="Cambria Math" panose="02040503050406030204" pitchFamily="18" charset="0"/>
                        <a:ea typeface="TheSans UHH" pitchFamily="2"/>
                        <a:cs typeface="TheSans UHH Regular" pitchFamily="2"/>
                      </a:rPr>
                      <m:t>𝑡</m:t>
                    </m:r>
                    <m:r>
                      <a:rPr lang="en-US" sz="4355" i="1" kern="1200" dirty="0" err="1">
                        <a:latin typeface="Cambria Math" panose="02040503050406030204" pitchFamily="18" charset="0"/>
                        <a:ea typeface="TheSans UHH" pitchFamily="2"/>
                        <a:cs typeface="TheSans UHH Regular" pitchFamily="2"/>
                      </a:rPr>
                      <m:t>,</m:t>
                    </m:r>
                    <m:r>
                      <a:rPr lang="en-US" sz="4355" i="1" kern="1200" dirty="0" err="1">
                        <a:latin typeface="Cambria Math" panose="02040503050406030204" pitchFamily="18" charset="0"/>
                        <a:ea typeface="TheSans UHH" pitchFamily="2"/>
                        <a:cs typeface="TheSans UHH Regular" pitchFamily="2"/>
                      </a:rPr>
                      <m:t>𝑐</m:t>
                    </m:r>
                    <m:r>
                      <a:rPr lang="en-US" sz="4355" i="1" kern="1200" dirty="0">
                        <a:latin typeface="Cambria Math" panose="02040503050406030204" pitchFamily="18" charset="0"/>
                        <a:ea typeface="TheSans UHH" pitchFamily="2"/>
                        <a:cs typeface="TheSans UHH Regular" pitchFamily="2"/>
                      </a:rPr>
                      <m:t>)</m:t>
                    </m:r>
                  </m:oMath>
                </a14:m>
                <a:endParaRPr lang="en-US" sz="4355" kern="1200" dirty="0">
                  <a:latin typeface="Liberation Sans" pitchFamily="34"/>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mc:Choice>
        <mc:Fallback xmlns="">
          <p:sp>
            <p:nvSpPr>
              <p:cNvPr id="14"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081168" y="3843530"/>
                <a:ext cx="22352464" cy="9647589"/>
              </a:xfrm>
              <a:prstGeom prst="rect">
                <a:avLst/>
              </a:prstGeom>
              <a:blipFill>
                <a:blip r:embed="rId3"/>
                <a:stretch>
                  <a:fillRect l="-1173" t="-1011"/>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ru-RU">
                    <a:noFill/>
                  </a:rPr>
                  <a:t> </a:t>
                </a:r>
              </a:p>
            </p:txBody>
          </p:sp>
        </mc:Fallback>
      </mc:AlternateContent>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skip-gram with negative sampling</a:t>
            </a:r>
            <a:endParaRPr lang="en-GB" sz="6600" b="1" cap="all" dirty="0">
              <a:solidFill>
                <a:srgbClr val="253957"/>
              </a:solidFill>
              <a:latin typeface="+mn-lt"/>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3691130"/>
            <a:ext cx="22352464" cy="9647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hangingPunct="1">
              <a:buClr>
                <a:srgbClr val="000000"/>
              </a:buClr>
              <a:buSzPct val="100000"/>
              <a:defRPr sz="2400"/>
            </a:pPr>
            <a:endParaRPr lang="ru-RU" sz="5400" dirty="0"/>
          </a:p>
          <a:p>
            <a:pPr lvl="0" algn="l" hangingPunct="1">
              <a:buClr>
                <a:srgbClr val="000000"/>
              </a:buClr>
              <a:buSzPct val="100000"/>
              <a:defRPr sz="2400"/>
            </a:pPr>
            <a:endParaRPr lang="ru-RU" sz="4800" kern="1200" dirty="0">
              <a:solidFill>
                <a:srgbClr val="253957"/>
              </a:solidFill>
              <a:latin typeface="+mn-lt"/>
              <a:ea typeface="TheSans UHH" pitchFamily="2"/>
              <a:cs typeface="TheSans UHH Regular" pitchFamily="2"/>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lang="ru-RU" sz="4800" kern="1200" dirty="0">
              <a:solidFill>
                <a:srgbClr val="253957"/>
              </a:solidFill>
              <a:latin typeface="+mn-lt"/>
              <a:sym typeface="Arial Narrow"/>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Tree>
    <p:extLst>
      <p:ext uri="{BB962C8B-B14F-4D97-AF65-F5344CB8AC3E}">
        <p14:creationId xmlns:p14="http://schemas.microsoft.com/office/powerpoint/2010/main" val="106062015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948512" y="2182181"/>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7200" b="1" cap="all" dirty="0">
                <a:solidFill>
                  <a:srgbClr val="253957"/>
                </a:solidFill>
                <a:latin typeface="+mn-lt"/>
                <a:sym typeface="Arial Narrow"/>
              </a:rPr>
              <a:t>word2vec</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928768" y="4299647"/>
            <a:ext cx="13286807"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hangingPunct="1">
              <a:buClr>
                <a:srgbClr val="000000"/>
              </a:buClr>
              <a:buSzPct val="100000"/>
              <a:defRPr sz="2400"/>
            </a:pPr>
            <a:r>
              <a:rPr lang="ru-RU" sz="4800" kern="1200" dirty="0">
                <a:solidFill>
                  <a:srgbClr val="253957"/>
                </a:solidFill>
                <a:latin typeface="+mn-lt"/>
                <a:ea typeface="TheSans UHH" pitchFamily="2"/>
                <a:cs typeface="TheSans UHH Regular" pitchFamily="2"/>
              </a:rPr>
              <a:t>Визуализация тренировки и вывода: </a:t>
            </a:r>
            <a:r>
              <a:rPr lang="en-GB" sz="4800" dirty="0">
                <a:solidFill>
                  <a:srgbClr val="1103C1"/>
                </a:solidFill>
                <a:hlinkClick r:id="rId4">
                  <a:extLst>
                    <a:ext uri="{A12FA001-AC4F-418D-AE19-62706E023703}">
                      <ahyp:hlinkClr xmlns:ahyp="http://schemas.microsoft.com/office/drawing/2018/hyperlinkcolor" val="tx"/>
                    </a:ext>
                  </a:extLst>
                </a:hlinkClick>
              </a:rPr>
              <a:t>https://ronxin.github.io/wevi/</a:t>
            </a:r>
            <a:endParaRPr lang="ru-RU" sz="4800" dirty="0">
              <a:solidFill>
                <a:srgbClr val="1103C1"/>
              </a:solidFill>
            </a:endParaRPr>
          </a:p>
          <a:p>
            <a:pPr lvl="0" algn="l" hangingPunct="1">
              <a:buClr>
                <a:srgbClr val="000000"/>
              </a:buClr>
              <a:buSzPct val="100000"/>
              <a:defRPr sz="2400"/>
            </a:pPr>
            <a:endParaRPr kumimoji="0" lang="en-US" sz="3200" b="0" i="0" u="none" strike="noStrike" kern="0" cap="none" spc="0" normalizeH="0" baseline="0" noProof="0" dirty="0">
              <a:ln>
                <a:noFill/>
              </a:ln>
              <a:solidFill>
                <a:schemeClr val="tx1"/>
              </a:solidFill>
              <a:effectLst/>
              <a:uLnTx/>
              <a:uFillTx/>
              <a:latin typeface="Arial Narrow"/>
              <a:sym typeface="Arial Narrow"/>
            </a:endParaRPr>
          </a:p>
        </p:txBody>
      </p:sp>
    </p:spTree>
    <p:extLst>
      <p:ext uri="{BB962C8B-B14F-4D97-AF65-F5344CB8AC3E}">
        <p14:creationId xmlns:p14="http://schemas.microsoft.com/office/powerpoint/2010/main" val="16860205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26606" y="2391262"/>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ru-RU" sz="7000" b="1" cap="all" dirty="0">
                <a:solidFill>
                  <a:srgbClr val="253957"/>
                </a:solidFill>
                <a:latin typeface="Arial Narrow"/>
                <a:sym typeface="Arial Narrow"/>
              </a:rPr>
              <a:t>Отношения между словами</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9" name="Content Placeholder 2"/>
              <p:cNvSpPr txBox="1">
                <a:spLocks/>
              </p:cNvSpPr>
              <p:nvPr/>
            </p:nvSpPr>
            <p:spPr>
              <a:xfrm>
                <a:off x="1462808" y="4111231"/>
                <a:ext cx="20355133" cy="3333750"/>
              </a:xfrm>
              <a:prstGeom prst="rect">
                <a:avLst/>
              </a:prstGeom>
            </p:spPr>
            <p:txBody>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hangingPunct="1">
                  <a:buFontTx/>
                  <a:buNone/>
                </a:pPr>
                <a:r>
                  <a:rPr lang="en-US" dirty="0">
                    <a:latin typeface="+mn-lt"/>
                  </a:rPr>
                  <a:t>vector(</a:t>
                </a:r>
                <a:r>
                  <a:rPr lang="en-US" i="1" dirty="0">
                    <a:latin typeface="+mn-lt"/>
                  </a:rPr>
                  <a:t>‘king’</a:t>
                </a:r>
                <a:r>
                  <a:rPr lang="en-US" dirty="0">
                    <a:latin typeface="+mn-lt"/>
                  </a:rPr>
                  <a:t>) - vector(</a:t>
                </a:r>
                <a:r>
                  <a:rPr lang="en-US" i="1" dirty="0">
                    <a:latin typeface="+mn-lt"/>
                  </a:rPr>
                  <a:t>‘man’</a:t>
                </a:r>
                <a:r>
                  <a:rPr lang="en-US" dirty="0">
                    <a:latin typeface="+mn-lt"/>
                  </a:rPr>
                  <a:t>) + vector(</a:t>
                </a:r>
                <a:r>
                  <a:rPr lang="en-US" i="1" dirty="0">
                    <a:latin typeface="+mn-lt"/>
                  </a:rPr>
                  <a:t>‘woman’</a:t>
                </a:r>
                <a:r>
                  <a:rPr lang="en-US" dirty="0">
                    <a:latin typeface="+mn-lt"/>
                  </a:rPr>
                  <a:t>)  </a:t>
                </a:r>
                <a14:m>
                  <m:oMath xmlns:m="http://schemas.openxmlformats.org/officeDocument/2006/math">
                    <m:r>
                      <a:rPr lang="en-US" i="1" dirty="0" smtClean="0">
                        <a:latin typeface="Cambria Math" panose="02040503050406030204" pitchFamily="18" charset="0"/>
                        <a:ea typeface="Cambria Math" charset="0"/>
                        <a:cs typeface="Cambria Math" charset="0"/>
                      </a:rPr>
                      <m:t>≈ </m:t>
                    </m:r>
                  </m:oMath>
                </a14:m>
                <a:r>
                  <a:rPr lang="en-US" dirty="0">
                    <a:latin typeface="+mn-lt"/>
                  </a:rPr>
                  <a:t>vector(‘queen’)</a:t>
                </a:r>
              </a:p>
              <a:p>
                <a:pPr marL="0" indent="0" hangingPunct="1">
                  <a:buFontTx/>
                  <a:buNone/>
                </a:pPr>
                <a:r>
                  <a:rPr lang="en-US" dirty="0">
                    <a:latin typeface="+mn-lt"/>
                  </a:rPr>
                  <a:t>vector(</a:t>
                </a:r>
                <a:r>
                  <a:rPr lang="en-US" i="1" dirty="0">
                    <a:latin typeface="+mn-lt"/>
                  </a:rPr>
                  <a:t>‘Paris’</a:t>
                </a:r>
                <a:r>
                  <a:rPr lang="en-US" dirty="0">
                    <a:latin typeface="+mn-lt"/>
                  </a:rPr>
                  <a:t>) - vector(</a:t>
                </a:r>
                <a:r>
                  <a:rPr lang="en-US" i="1" dirty="0">
                    <a:latin typeface="+mn-lt"/>
                  </a:rPr>
                  <a:t>‘France’</a:t>
                </a:r>
                <a:r>
                  <a:rPr lang="en-US" dirty="0">
                    <a:latin typeface="+mn-lt"/>
                  </a:rPr>
                  <a:t>) + vector(</a:t>
                </a:r>
                <a:r>
                  <a:rPr lang="en-US" i="1" dirty="0">
                    <a:latin typeface="+mn-lt"/>
                  </a:rPr>
                  <a:t>‘Italy’</a:t>
                </a:r>
                <a:r>
                  <a:rPr lang="en-US" dirty="0">
                    <a:latin typeface="+mn-lt"/>
                  </a:rPr>
                  <a:t>) </a:t>
                </a:r>
                <a14:m>
                  <m:oMath xmlns:m="http://schemas.openxmlformats.org/officeDocument/2006/math">
                    <m:r>
                      <a:rPr lang="en-US" i="1" dirty="0">
                        <a:latin typeface="Cambria Math" panose="02040503050406030204" pitchFamily="18" charset="0"/>
                        <a:ea typeface="Cambria Math" charset="0"/>
                        <a:cs typeface="Cambria Math" charset="0"/>
                      </a:rPr>
                      <m:t>≈</m:t>
                    </m:r>
                  </m:oMath>
                </a14:m>
                <a:r>
                  <a:rPr lang="en-US" dirty="0">
                    <a:latin typeface="+mn-lt"/>
                  </a:rPr>
                  <a:t> vector(‘Rome’)</a:t>
                </a:r>
              </a:p>
              <a:p>
                <a:pPr marL="0" indent="0" hangingPunct="1">
                  <a:buFontTx/>
                  <a:buNone/>
                </a:pPr>
                <a:endParaRPr lang="en-US" dirty="0">
                  <a:latin typeface="+mn-lt"/>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1462808" y="4111231"/>
                <a:ext cx="20355133" cy="3333750"/>
              </a:xfrm>
              <a:prstGeom prst="rect">
                <a:avLst/>
              </a:prstGeom>
              <a:blipFill>
                <a:blip r:embed="rId4"/>
                <a:stretch>
                  <a:fillRect l="-1438" t="-4388"/>
                </a:stretch>
              </a:blipFill>
            </p:spPr>
            <p:txBody>
              <a:bodyPr/>
              <a:lstStyle/>
              <a:p>
                <a:r>
                  <a:rPr lang="ru-RU">
                    <a:noFill/>
                  </a:rPr>
                  <a:t> </a:t>
                </a:r>
              </a:p>
            </p:txBody>
          </p:sp>
        </mc:Fallback>
      </mc:AlternateContent>
      <p:pic>
        <p:nvPicPr>
          <p:cNvPr id="10"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048" y="7391170"/>
            <a:ext cx="13870271" cy="4939244"/>
          </a:xfrm>
          <a:prstGeom prst="rect">
            <a:avLst/>
          </a:prstGeom>
        </p:spPr>
      </p:pic>
    </p:spTree>
    <p:extLst>
      <p:ext uri="{BB962C8B-B14F-4D97-AF65-F5344CB8AC3E}">
        <p14:creationId xmlns:p14="http://schemas.microsoft.com/office/powerpoint/2010/main" val="25809307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088" y="521296"/>
            <a:ext cx="16129792" cy="12500588"/>
          </a:xfrm>
          <a:prstGeom prst="rect">
            <a:avLst/>
          </a:prstGeom>
        </p:spPr>
      </p:pic>
    </p:spTree>
    <p:extLst>
      <p:ext uri="{BB962C8B-B14F-4D97-AF65-F5344CB8AC3E}">
        <p14:creationId xmlns:p14="http://schemas.microsoft.com/office/powerpoint/2010/main" val="400855437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128" y="881336"/>
            <a:ext cx="15841760" cy="12309050"/>
          </a:xfrm>
          <a:prstGeom prst="rect">
            <a:avLst/>
          </a:prstGeom>
        </p:spPr>
      </p:pic>
    </p:spTree>
    <p:extLst>
      <p:ext uri="{BB962C8B-B14F-4D97-AF65-F5344CB8AC3E}">
        <p14:creationId xmlns:p14="http://schemas.microsoft.com/office/powerpoint/2010/main" val="343783610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09" t="9663" r="7847" b="28843"/>
          <a:stretch/>
        </p:blipFill>
        <p:spPr bwMode="auto">
          <a:xfrm>
            <a:off x="3263008" y="1385392"/>
            <a:ext cx="17785976" cy="11667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413930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7"/>
            <a:ext cx="18500627" cy="1717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Analogies Explained: Towards</a:t>
            </a:r>
          </a:p>
          <a:p>
            <a:pPr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Understanding Word </a:t>
            </a:r>
            <a:r>
              <a:rPr lang="en-US" sz="6000" b="1" cap="all" dirty="0" err="1">
                <a:solidFill>
                  <a:srgbClr val="253957"/>
                </a:solidFill>
                <a:sym typeface="Arial Narrow"/>
              </a:rPr>
              <a:t>Embeddings</a:t>
            </a:r>
            <a:endParaRPr lang="en-GB" sz="6000" b="1" cap="all" dirty="0">
              <a:solidFill>
                <a:srgbClr val="253957"/>
              </a:solidFill>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2389527" y="12638782"/>
            <a:ext cx="19129448" cy="1569660"/>
          </a:xfrm>
          <a:prstGeom prst="rect">
            <a:avLst/>
          </a:prstGeom>
        </p:spPr>
        <p:txBody>
          <a:bodyPr wrap="square">
            <a:spAutoFit/>
          </a:bodyPr>
          <a:lstStyle/>
          <a:p>
            <a:r>
              <a:rPr lang="en-GB" sz="3200" dirty="0">
                <a:latin typeface="+mn-lt"/>
              </a:rPr>
              <a:t>Allen &amp; </a:t>
            </a:r>
            <a:r>
              <a:rPr lang="en-GB" sz="3200" dirty="0" err="1">
                <a:latin typeface="+mn-lt"/>
              </a:rPr>
              <a:t>Hospedales</a:t>
            </a:r>
            <a:r>
              <a:rPr lang="en-GB" sz="3200" dirty="0">
                <a:latin typeface="+mn-lt"/>
              </a:rPr>
              <a:t>, ICML 2019, </a:t>
            </a:r>
            <a:r>
              <a:rPr lang="en-GB" sz="3200" i="1" dirty="0">
                <a:latin typeface="+mn-lt"/>
              </a:rPr>
              <a:t>Best Paper </a:t>
            </a:r>
            <a:r>
              <a:rPr lang="en-GB" sz="3200" i="1" dirty="0" err="1">
                <a:latin typeface="+mn-lt"/>
              </a:rPr>
              <a:t>HonourableMention</a:t>
            </a:r>
            <a:r>
              <a:rPr lang="en-GB" sz="3200" i="1" dirty="0">
                <a:latin typeface="+mn-lt"/>
              </a:rPr>
              <a:t>,</a:t>
            </a:r>
            <a:r>
              <a:rPr lang="ru-RU" sz="3200" i="1" dirty="0">
                <a:latin typeface="+mn-lt"/>
              </a:rPr>
              <a:t> </a:t>
            </a:r>
            <a:r>
              <a:rPr lang="en-GB" sz="3200" dirty="0">
                <a:latin typeface="+mn-lt"/>
                <a:hlinkClick r:id="rId4"/>
              </a:rPr>
              <a:t>https://arxiv.org/abs/1901.09813</a:t>
            </a:r>
            <a:r>
              <a:rPr lang="ru-RU" sz="3200" dirty="0">
                <a:latin typeface="+mn-lt"/>
              </a:rPr>
              <a:t> </a:t>
            </a:r>
          </a:p>
          <a:p>
            <a:r>
              <a:rPr lang="en-GB" sz="3200" dirty="0">
                <a:latin typeface="+mn-lt"/>
              </a:rPr>
              <a:t>Official blog: </a:t>
            </a:r>
            <a:r>
              <a:rPr lang="en-GB" sz="3200" dirty="0">
                <a:latin typeface="+mn-lt"/>
                <a:hlinkClick r:id="rId5"/>
              </a:rPr>
              <a:t>https://carl-allen.github.io/nlp/2019/07/01/explaining-analogies-explained.html</a:t>
            </a:r>
            <a:endParaRPr lang="ru-RU" sz="3200" dirty="0">
              <a:latin typeface="+mn-lt"/>
            </a:endParaRPr>
          </a:p>
          <a:p>
            <a:endParaRPr lang="ru-RU" sz="3200" dirty="0">
              <a:latin typeface="+mn-lt"/>
            </a:endParaRPr>
          </a:p>
        </p:txBody>
      </p:sp>
      <p:pic>
        <p:nvPicPr>
          <p:cNvPr id="3" name="Рисунок 2"/>
          <p:cNvPicPr>
            <a:picLocks noChangeAspect="1"/>
          </p:cNvPicPr>
          <p:nvPr/>
        </p:nvPicPr>
        <p:blipFill>
          <a:blip r:embed="rId6"/>
          <a:stretch>
            <a:fillRect/>
          </a:stretch>
        </p:blipFill>
        <p:spPr>
          <a:xfrm>
            <a:off x="822415" y="4697760"/>
            <a:ext cx="21882745" cy="6950990"/>
          </a:xfrm>
          <a:prstGeom prst="rect">
            <a:avLst/>
          </a:prstGeom>
        </p:spPr>
      </p:pic>
    </p:spTree>
    <p:extLst>
      <p:ext uri="{BB962C8B-B14F-4D97-AF65-F5344CB8AC3E}">
        <p14:creationId xmlns:p14="http://schemas.microsoft.com/office/powerpoint/2010/main" val="416919973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Межязыковые представления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mc:Choice xmlns:a14="http://schemas.microsoft.com/office/drawing/2010/main" Requires="a14">
          <p:sp>
            <p:nvSpPr>
              <p:cNvPr id="11" name="Прямоугольник 10"/>
              <p:cNvSpPr/>
              <p:nvPr/>
            </p:nvSpPr>
            <p:spPr>
              <a:xfrm>
                <a:off x="1414822" y="4481736"/>
                <a:ext cx="19490146" cy="11742189"/>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GB" sz="5400" dirty="0">
                    <a:solidFill>
                      <a:srgbClr val="253957"/>
                    </a:solidFill>
                    <a:sym typeface="Arial Narrow"/>
                  </a:rPr>
                  <a:t>Mikolov, Tomas, Le, </a:t>
                </a:r>
                <a:r>
                  <a:rPr lang="en-GB" sz="5400" dirty="0" err="1">
                    <a:solidFill>
                      <a:srgbClr val="253957"/>
                    </a:solidFill>
                    <a:sym typeface="Arial Narrow"/>
                  </a:rPr>
                  <a:t>Quoc</a:t>
                </a:r>
                <a:r>
                  <a:rPr lang="en-GB" sz="5400" dirty="0">
                    <a:solidFill>
                      <a:srgbClr val="253957"/>
                    </a:solidFill>
                    <a:sym typeface="Arial Narrow"/>
                  </a:rPr>
                  <a:t> V., and </a:t>
                </a:r>
                <a:r>
                  <a:rPr lang="en-GB" sz="5400" dirty="0" err="1">
                    <a:solidFill>
                      <a:srgbClr val="253957"/>
                    </a:solidFill>
                    <a:sym typeface="Arial Narrow"/>
                  </a:rPr>
                  <a:t>Sutskever</a:t>
                </a:r>
                <a:r>
                  <a:rPr lang="en-GB" sz="5400" dirty="0">
                    <a:solidFill>
                      <a:srgbClr val="253957"/>
                    </a:solidFill>
                    <a:sym typeface="Arial Narrow"/>
                  </a:rPr>
                  <a:t>, Ilya. Exploiting similarities among languages for machine translation. </a:t>
                </a:r>
                <a:r>
                  <a:rPr lang="en-GB" sz="5400" dirty="0" err="1">
                    <a:solidFill>
                      <a:srgbClr val="253957"/>
                    </a:solidFill>
                    <a:sym typeface="Arial Narrow"/>
                  </a:rPr>
                  <a:t>CoRR</a:t>
                </a:r>
                <a:r>
                  <a:rPr lang="en-GB" sz="5400" dirty="0">
                    <a:solidFill>
                      <a:srgbClr val="253957"/>
                    </a:solidFill>
                    <a:sym typeface="Arial Narrow"/>
                  </a:rPr>
                  <a:t>, abs/1309.4168, 2013b.</a:t>
                </a:r>
              </a:p>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hlinkClick r:id="rId4"/>
                  </a:rPr>
                  <a:t>https://arxiv.org/pdf/1309.4168.pdf</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Пусть даны пары слов на 2 разных языках и их векторные представления </a:t>
                </a:r>
                <a14:m>
                  <m:oMath xmlns:m="http://schemas.openxmlformats.org/officeDocument/2006/math">
                    <m:sSub>
                      <m:sSubPr>
                        <m:ctrlPr>
                          <a:rPr lang="ru-RU" sz="5400" i="1">
                            <a:solidFill>
                              <a:schemeClr val="tx1"/>
                            </a:solidFill>
                            <a:latin typeface="Cambria Math" panose="02040503050406030204" pitchFamily="18" charset="0"/>
                            <a:ea typeface="Cambria Math" panose="02040503050406030204" pitchFamily="18" charset="0"/>
                            <a:sym typeface="Arial Narrow"/>
                          </a:rPr>
                        </m:ctrlPr>
                      </m:sSubPr>
                      <m:e>
                        <m:r>
                          <a:rPr lang="ru-RU" sz="5400" i="1">
                            <a:solidFill>
                              <a:schemeClr val="tx1"/>
                            </a:solidFill>
                            <a:latin typeface="Cambria Math" panose="02040503050406030204" pitchFamily="18" charset="0"/>
                            <a:ea typeface="Cambria Math" panose="02040503050406030204" pitchFamily="18" charset="0"/>
                            <a:sym typeface="Arial Narrow"/>
                          </a:rPr>
                          <m:t>𝑥</m:t>
                        </m:r>
                      </m:e>
                      <m:sub>
                        <m:r>
                          <a:rPr lang="ru-RU" sz="5400" i="1">
                            <a:solidFill>
                              <a:schemeClr val="tx1"/>
                            </a:solidFill>
                            <a:latin typeface="Cambria Math" panose="02040503050406030204" pitchFamily="18" charset="0"/>
                            <a:ea typeface="Cambria Math" panose="02040503050406030204" pitchFamily="18" charset="0"/>
                            <a:sym typeface="Arial Narrow"/>
                          </a:rPr>
                          <m:t>𝑖</m:t>
                        </m:r>
                      </m:sub>
                    </m:sSub>
                  </m:oMath>
                </a14:m>
                <a:r>
                  <a:rPr lang="ru-RU" sz="5400" dirty="0">
                    <a:solidFill>
                      <a:srgbClr val="253957"/>
                    </a:solidFill>
                    <a:sym typeface="Arial Narrow"/>
                  </a:rPr>
                  <a:t> и </a:t>
                </a:r>
                <a14:m>
                  <m:oMath xmlns:m="http://schemas.openxmlformats.org/officeDocument/2006/math">
                    <m:sSub>
                      <m:sSubPr>
                        <m:ctrlPr>
                          <a:rPr lang="ru-RU" sz="5400" i="1">
                            <a:solidFill>
                              <a:schemeClr val="tx1"/>
                            </a:solidFill>
                            <a:latin typeface="Cambria Math" panose="02040503050406030204" pitchFamily="18" charset="0"/>
                            <a:ea typeface="Cambria Math" panose="02040503050406030204" pitchFamily="18" charset="0"/>
                            <a:sym typeface="Arial Narrow"/>
                          </a:rPr>
                        </m:ctrlPr>
                      </m:sSubPr>
                      <m:e>
                        <m:r>
                          <a:rPr lang="ru-RU" sz="5400" i="1">
                            <a:solidFill>
                              <a:schemeClr val="tx1"/>
                            </a:solidFill>
                            <a:latin typeface="Cambria Math" panose="02040503050406030204" pitchFamily="18" charset="0"/>
                            <a:ea typeface="Cambria Math" panose="02040503050406030204" pitchFamily="18" charset="0"/>
                            <a:sym typeface="Arial Narrow"/>
                          </a:rPr>
                          <m:t>𝑧</m:t>
                        </m:r>
                      </m:e>
                      <m:sub>
                        <m:r>
                          <a:rPr lang="ru-RU" sz="5400" i="1">
                            <a:solidFill>
                              <a:schemeClr val="tx1"/>
                            </a:solidFill>
                            <a:latin typeface="Cambria Math" panose="02040503050406030204" pitchFamily="18" charset="0"/>
                            <a:ea typeface="Cambria Math" panose="02040503050406030204" pitchFamily="18" charset="0"/>
                            <a:sym typeface="Arial Narrow"/>
                          </a:rPr>
                          <m:t>𝑖</m:t>
                        </m:r>
                      </m:sub>
                    </m:sSub>
                  </m:oMath>
                </a14:m>
                <a:r>
                  <a:rPr lang="ru-RU" sz="5400" dirty="0">
                    <a:solidFill>
                      <a:srgbClr val="253957"/>
                    </a:solidFill>
                    <a:sym typeface="Arial Narrow"/>
                  </a:rPr>
                  <a:t>. </a:t>
                </a: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Нужно найти</a:t>
                </a:r>
                <a:r>
                  <a:rPr lang="en-US" sz="5400" dirty="0">
                    <a:solidFill>
                      <a:srgbClr val="253957"/>
                    </a:solidFill>
                    <a:sym typeface="Arial Narrow"/>
                  </a:rPr>
                  <a:t> </a:t>
                </a:r>
                <a:r>
                  <a:rPr lang="ru-RU" sz="5400" dirty="0">
                    <a:solidFill>
                      <a:srgbClr val="253957"/>
                    </a:solidFill>
                    <a:sym typeface="Arial Narrow"/>
                  </a:rPr>
                  <a:t>наилучшую матрицу трансформации:</a:t>
                </a: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sSup>
                        <m:sSupPr>
                          <m:ctrlPr>
                            <a:rPr lang="en-US" sz="5400" b="0" i="1" smtClean="0">
                              <a:solidFill>
                                <a:schemeClr val="tx1"/>
                              </a:solidFill>
                              <a:latin typeface="Cambria Math" panose="02040503050406030204" pitchFamily="18" charset="0"/>
                              <a:ea typeface="Cambria Math" panose="02040503050406030204" pitchFamily="18" charset="0"/>
                              <a:sym typeface="Arial Narrow"/>
                            </a:rPr>
                          </m:ctrlPr>
                        </m:sSupPr>
                        <m:e>
                          <m:r>
                            <a:rPr lang="en-US" sz="5400" b="0" i="1" smtClean="0">
                              <a:solidFill>
                                <a:schemeClr val="tx1"/>
                              </a:solidFill>
                              <a:latin typeface="Cambria Math" panose="02040503050406030204" pitchFamily="18" charset="0"/>
                              <a:ea typeface="Cambria Math" panose="02040503050406030204" pitchFamily="18" charset="0"/>
                              <a:sym typeface="Arial Narrow"/>
                            </a:rPr>
                            <m:t>𝑊</m:t>
                          </m:r>
                        </m:e>
                        <m:sup>
                          <m:r>
                            <a:rPr lang="en-US" sz="5400" b="0" i="1" smtClean="0">
                              <a:solidFill>
                                <a:schemeClr val="tx1"/>
                              </a:solidFill>
                              <a:latin typeface="Cambria Math" panose="02040503050406030204" pitchFamily="18" charset="0"/>
                              <a:ea typeface="Cambria Math" panose="02040503050406030204" pitchFamily="18" charset="0"/>
                              <a:sym typeface="Arial Narrow"/>
                            </a:rPr>
                            <m:t>∗</m:t>
                          </m:r>
                        </m:sup>
                      </m:sSup>
                      <m:r>
                        <a:rPr lang="en-US" sz="5400" b="0" i="1" smtClean="0">
                          <a:solidFill>
                            <a:schemeClr val="tx1"/>
                          </a:solidFill>
                          <a:latin typeface="Cambria Math" panose="02040503050406030204" pitchFamily="18" charset="0"/>
                          <a:ea typeface="Cambria Math" panose="02040503050406030204" pitchFamily="18" charset="0"/>
                          <a:sym typeface="Arial Narrow"/>
                        </a:rPr>
                        <m:t>=</m:t>
                      </m:r>
                      <m:func>
                        <m:funcPr>
                          <m:ctrlPr>
                            <a:rPr lang="en-US" sz="5400" b="0" i="1" smtClean="0">
                              <a:solidFill>
                                <a:schemeClr val="tx1"/>
                              </a:solidFill>
                              <a:latin typeface="Cambria Math" panose="02040503050406030204" pitchFamily="18" charset="0"/>
                              <a:ea typeface="Cambria Math" panose="02040503050406030204" pitchFamily="18" charset="0"/>
                              <a:sym typeface="Arial Narrow"/>
                            </a:rPr>
                          </m:ctrlPr>
                        </m:funcPr>
                        <m:fName>
                          <m:limLow>
                            <m:limLowPr>
                              <m:ctrlPr>
                                <a:rPr lang="en-US" sz="5400" b="0" i="1" smtClean="0">
                                  <a:solidFill>
                                    <a:schemeClr val="tx1"/>
                                  </a:solidFill>
                                  <a:latin typeface="Cambria Math" panose="02040503050406030204" pitchFamily="18" charset="0"/>
                                  <a:ea typeface="Cambria Math" panose="02040503050406030204" pitchFamily="18" charset="0"/>
                                  <a:sym typeface="Arial Narrow"/>
                                </a:rPr>
                              </m:ctrlPr>
                            </m:limLowPr>
                            <m:e>
                              <m:r>
                                <m:rPr>
                                  <m:sty m:val="p"/>
                                </m:rPr>
                                <a:rPr lang="en-US" sz="5400" b="0" i="0" smtClean="0">
                                  <a:solidFill>
                                    <a:schemeClr val="tx1"/>
                                  </a:solidFill>
                                  <a:latin typeface="Cambria Math" panose="02040503050406030204" pitchFamily="18" charset="0"/>
                                  <a:ea typeface="Cambria Math" panose="02040503050406030204" pitchFamily="18" charset="0"/>
                                  <a:sym typeface="Arial Narrow"/>
                                </a:rPr>
                                <m:t>argm</m:t>
                              </m:r>
                              <m:r>
                                <m:rPr>
                                  <m:sty m:val="p"/>
                                </m:rPr>
                                <a:rPr lang="en-US" sz="5400" b="0" i="0" smtClean="0">
                                  <a:solidFill>
                                    <a:schemeClr val="tx1"/>
                                  </a:solidFill>
                                  <a:latin typeface="Cambria Math" panose="02040503050406030204" pitchFamily="18" charset="0"/>
                                  <a:ea typeface="Cambria Math" panose="02040503050406030204" pitchFamily="18" charset="0"/>
                                  <a:sym typeface="Arial Narrow"/>
                                </a:rPr>
                                <m:t>in</m:t>
                              </m:r>
                            </m:e>
                            <m:lim>
                              <m:r>
                                <a:rPr lang="ru-RU" sz="5400" i="1">
                                  <a:solidFill>
                                    <a:schemeClr val="tx1"/>
                                  </a:solidFill>
                                  <a:latin typeface="Cambria Math" panose="02040503050406030204" pitchFamily="18" charset="0"/>
                                  <a:ea typeface="Cambria Math" panose="02040503050406030204" pitchFamily="18" charset="0"/>
                                  <a:sym typeface="Arial Narrow"/>
                                </a:rPr>
                                <m:t>𝑊</m:t>
                              </m:r>
                            </m:lim>
                          </m:limLow>
                        </m:fName>
                        <m:e>
                          <m:nary>
                            <m:naryPr>
                              <m:chr m:val="∑"/>
                              <m:limLoc m:val="undOvr"/>
                              <m:grow m:val="on"/>
                              <m:supHide m:val="on"/>
                              <m:ctrlPr>
                                <a:rPr lang="ru-RU" sz="5400" i="1">
                                  <a:solidFill>
                                    <a:schemeClr val="tx1"/>
                                  </a:solidFill>
                                  <a:latin typeface="Cambria Math" panose="02040503050406030204" pitchFamily="18" charset="0"/>
                                  <a:ea typeface="Cambria Math" panose="02040503050406030204" pitchFamily="18" charset="0"/>
                                  <a:sym typeface="Arial Narrow"/>
                                </a:rPr>
                              </m:ctrlPr>
                            </m:naryPr>
                            <m:sub>
                              <m:r>
                                <a:rPr lang="ru-RU" sz="5400" i="1">
                                  <a:solidFill>
                                    <a:schemeClr val="tx1"/>
                                  </a:solidFill>
                                  <a:latin typeface="Cambria Math" panose="02040503050406030204" pitchFamily="18" charset="0"/>
                                  <a:ea typeface="Cambria Math" panose="02040503050406030204" pitchFamily="18" charset="0"/>
                                  <a:sym typeface="Arial Narrow"/>
                                </a:rPr>
                                <m:t>𝑖</m:t>
                              </m:r>
                            </m:sub>
                            <m:sup/>
                            <m:e>
                              <m:r>
                                <a:rPr lang="ru-RU" sz="5400" i="1">
                                  <a:solidFill>
                                    <a:schemeClr val="tx1"/>
                                  </a:solidFill>
                                  <a:latin typeface="Cambria Math" panose="02040503050406030204" pitchFamily="18" charset="0"/>
                                  <a:ea typeface="Cambria Math" panose="02040503050406030204" pitchFamily="18" charset="0"/>
                                  <a:sym typeface="Arial Narrow"/>
                                </a:rPr>
                                <m:t>|</m:t>
                              </m:r>
                            </m:e>
                          </m:nary>
                          <m:r>
                            <a:rPr lang="ru-RU" sz="5400" i="1">
                              <a:solidFill>
                                <a:schemeClr val="tx1"/>
                              </a:solidFill>
                              <a:latin typeface="Cambria Math" panose="02040503050406030204" pitchFamily="18" charset="0"/>
                              <a:ea typeface="Cambria Math" panose="02040503050406030204" pitchFamily="18" charset="0"/>
                              <a:sym typeface="Arial Narrow"/>
                            </a:rPr>
                            <m:t>𝑊</m:t>
                          </m:r>
                          <m:sSub>
                            <m:sSubPr>
                              <m:ctrlPr>
                                <a:rPr lang="ru-RU" sz="5400" i="1">
                                  <a:solidFill>
                                    <a:schemeClr val="tx1"/>
                                  </a:solidFill>
                                  <a:latin typeface="Cambria Math" panose="02040503050406030204" pitchFamily="18" charset="0"/>
                                  <a:ea typeface="Cambria Math" panose="02040503050406030204" pitchFamily="18" charset="0"/>
                                  <a:sym typeface="Arial Narrow"/>
                                </a:rPr>
                              </m:ctrlPr>
                            </m:sSubPr>
                            <m:e>
                              <m:r>
                                <a:rPr lang="ru-RU" sz="5400" i="1">
                                  <a:solidFill>
                                    <a:schemeClr val="tx1"/>
                                  </a:solidFill>
                                  <a:latin typeface="Cambria Math" panose="02040503050406030204" pitchFamily="18" charset="0"/>
                                  <a:ea typeface="Cambria Math" panose="02040503050406030204" pitchFamily="18" charset="0"/>
                                  <a:sym typeface="Arial Narrow"/>
                                </a:rPr>
                                <m:t>𝑥</m:t>
                              </m:r>
                            </m:e>
                            <m:sub>
                              <m:r>
                                <a:rPr lang="ru-RU" sz="5400" i="1">
                                  <a:solidFill>
                                    <a:schemeClr val="tx1"/>
                                  </a:solidFill>
                                  <a:latin typeface="Cambria Math" panose="02040503050406030204" pitchFamily="18" charset="0"/>
                                  <a:ea typeface="Cambria Math" panose="02040503050406030204" pitchFamily="18" charset="0"/>
                                  <a:sym typeface="Arial Narrow"/>
                                </a:rPr>
                                <m:t>𝑖</m:t>
                              </m:r>
                            </m:sub>
                          </m:sSub>
                          <m:r>
                            <a:rPr lang="ru-RU" sz="5400" i="1">
                              <a:solidFill>
                                <a:schemeClr val="tx1"/>
                              </a:solidFill>
                              <a:latin typeface="Cambria Math" panose="02040503050406030204" pitchFamily="18" charset="0"/>
                              <a:ea typeface="Cambria Math" panose="02040503050406030204" pitchFamily="18" charset="0"/>
                              <a:sym typeface="Arial Narrow"/>
                            </a:rPr>
                            <m:t>−</m:t>
                          </m:r>
                          <m:sSub>
                            <m:sSubPr>
                              <m:ctrlPr>
                                <a:rPr lang="ru-RU" sz="5400" i="1">
                                  <a:solidFill>
                                    <a:schemeClr val="tx1"/>
                                  </a:solidFill>
                                  <a:latin typeface="Cambria Math" panose="02040503050406030204" pitchFamily="18" charset="0"/>
                                  <a:ea typeface="Cambria Math" panose="02040503050406030204" pitchFamily="18" charset="0"/>
                                  <a:sym typeface="Arial Narrow"/>
                                </a:rPr>
                              </m:ctrlPr>
                            </m:sSubPr>
                            <m:e>
                              <m:r>
                                <a:rPr lang="ru-RU" sz="5400" i="1">
                                  <a:solidFill>
                                    <a:schemeClr val="tx1"/>
                                  </a:solidFill>
                                  <a:latin typeface="Cambria Math" panose="02040503050406030204" pitchFamily="18" charset="0"/>
                                  <a:ea typeface="Cambria Math" panose="02040503050406030204" pitchFamily="18" charset="0"/>
                                  <a:sym typeface="Arial Narrow"/>
                                </a:rPr>
                                <m:t>𝑧</m:t>
                              </m:r>
                            </m:e>
                            <m:sub>
                              <m:r>
                                <a:rPr lang="ru-RU" sz="5400" i="1">
                                  <a:solidFill>
                                    <a:schemeClr val="tx1"/>
                                  </a:solidFill>
                                  <a:latin typeface="Cambria Math" panose="02040503050406030204" pitchFamily="18" charset="0"/>
                                  <a:ea typeface="Cambria Math" panose="02040503050406030204" pitchFamily="18" charset="0"/>
                                  <a:sym typeface="Arial Narrow"/>
                                </a:rPr>
                                <m:t>𝑖</m:t>
                              </m:r>
                            </m:sub>
                          </m:sSub>
                          <m:sSup>
                            <m:sSupPr>
                              <m:ctrlPr>
                                <a:rPr lang="ru-RU" sz="5400" i="1">
                                  <a:solidFill>
                                    <a:schemeClr val="tx1"/>
                                  </a:solidFill>
                                  <a:latin typeface="Cambria Math" panose="02040503050406030204" pitchFamily="18" charset="0"/>
                                  <a:ea typeface="Cambria Math" panose="02040503050406030204" pitchFamily="18" charset="0"/>
                                  <a:sym typeface="Arial Narrow"/>
                                </a:rPr>
                              </m:ctrlPr>
                            </m:sSupPr>
                            <m:e>
                              <m:r>
                                <a:rPr lang="ru-RU" sz="5400" i="1">
                                  <a:solidFill>
                                    <a:schemeClr val="tx1"/>
                                  </a:solidFill>
                                  <a:latin typeface="Cambria Math" panose="02040503050406030204" pitchFamily="18" charset="0"/>
                                  <a:ea typeface="Cambria Math" panose="02040503050406030204" pitchFamily="18" charset="0"/>
                                  <a:sym typeface="Arial Narrow"/>
                                </a:rPr>
                                <m:t>|</m:t>
                              </m:r>
                            </m:e>
                            <m:sup>
                              <m:r>
                                <a:rPr lang="ru-RU" sz="5400" i="1">
                                  <a:solidFill>
                                    <a:schemeClr val="tx1"/>
                                  </a:solidFill>
                                  <a:latin typeface="Cambria Math" panose="02040503050406030204" pitchFamily="18" charset="0"/>
                                  <a:ea typeface="Cambria Math" panose="02040503050406030204" pitchFamily="18" charset="0"/>
                                  <a:sym typeface="Arial Narrow"/>
                                </a:rPr>
                                <m:t>2</m:t>
                              </m:r>
                            </m:sup>
                          </m:sSup>
                        </m:e>
                      </m:func>
                    </m:oMath>
                  </m:oMathPara>
                </a14:m>
                <a:endParaRPr lang="en-US" sz="5400" dirty="0">
                  <a:latin typeface="Cambria Math" panose="02040503050406030204" pitchFamily="18" charset="0"/>
                  <a:ea typeface="Cambria Math" panose="02040503050406030204" pitchFamily="18" charset="0"/>
                  <a:sym typeface="Arial Narrow"/>
                </a:endParaRPr>
              </a:p>
              <a:p>
                <a:pPr algn="l">
                  <a:spcBef>
                    <a:spcPts val="2800"/>
                  </a:spcBef>
                  <a:buSzPct val="100000"/>
                  <a:defRPr sz="2800">
                    <a:solidFill>
                      <a:srgbClr val="253957"/>
                    </a:solidFill>
                    <a:latin typeface="+mn-lt"/>
                    <a:ea typeface="+mn-ea"/>
                    <a:cs typeface="+mn-cs"/>
                    <a:sym typeface="Arial Narrow"/>
                  </a:defRPr>
                </a:pPr>
                <a:r>
                  <a:rPr lang="en-US" sz="5400" b="1" dirty="0">
                    <a:ea typeface="Cambria Math" panose="02040503050406030204" pitchFamily="18" charset="0"/>
                    <a:sym typeface="Arial Narrow"/>
                  </a:rPr>
                  <a:t>MORE: </a:t>
                </a:r>
                <a:r>
                  <a:rPr lang="en-US" sz="5400" dirty="0">
                    <a:solidFill>
                      <a:srgbClr val="1103C1"/>
                    </a:solidFill>
                    <a:ea typeface="Cambria Math" panose="02040503050406030204" pitchFamily="18" charset="0"/>
                    <a:sym typeface="Arial Narrow"/>
                    <a:hlinkClick r:id="rId5">
                      <a:extLst>
                        <a:ext uri="{A12FA001-AC4F-418D-AE19-62706E023703}">
                          <ahyp:hlinkClr xmlns:ahyp="http://schemas.microsoft.com/office/drawing/2018/hyperlinkcolor" val="tx"/>
                        </a:ext>
                      </a:extLst>
                    </a:hlinkClick>
                  </a:rPr>
                  <a:t>https://ruder.io/cross-lingual-embeddings/index.html</a:t>
                </a:r>
                <a:r>
                  <a:rPr lang="en-US" sz="5400" dirty="0">
                    <a:solidFill>
                      <a:srgbClr val="1103C1"/>
                    </a:solidFill>
                    <a:ea typeface="Cambria Math" panose="02040503050406030204" pitchFamily="18" charset="0"/>
                    <a:sym typeface="Arial Narrow"/>
                  </a:rPr>
                  <a:t> </a:t>
                </a:r>
                <a:endParaRPr lang="ru-RU" sz="5400" dirty="0">
                  <a:solidFill>
                    <a:srgbClr val="1103C1"/>
                  </a:solidFill>
                  <a:ea typeface="Cambria Math" panose="02040503050406030204" pitchFamily="18" charset="0"/>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p:sp>
            <p:nvSpPr>
              <p:cNvPr id="11" name="Прямоугольник 10"/>
              <p:cNvSpPr>
                <a:spLocks noRot="1" noChangeAspect="1" noMove="1" noResize="1" noEditPoints="1" noAdjustHandles="1" noChangeArrowheads="1" noChangeShapeType="1" noTextEdit="1"/>
              </p:cNvSpPr>
              <p:nvPr/>
            </p:nvSpPr>
            <p:spPr>
              <a:xfrm>
                <a:off x="1414822" y="4481736"/>
                <a:ext cx="19490146" cy="11742189"/>
              </a:xfrm>
              <a:prstGeom prst="rect">
                <a:avLst/>
              </a:prstGeom>
              <a:blipFill>
                <a:blip r:embed="rId6"/>
                <a:stretch>
                  <a:fillRect l="-1658" t="-1454"/>
                </a:stretch>
              </a:blipFill>
            </p:spPr>
            <p:txBody>
              <a:bodyPr/>
              <a:lstStyle/>
              <a:p>
                <a:r>
                  <a:rPr lang="ru-RU">
                    <a:noFill/>
                  </a:rPr>
                  <a:t> </a:t>
                </a:r>
              </a:p>
            </p:txBody>
          </p:sp>
        </mc:Fallback>
      </mc:AlternateContent>
    </p:spTree>
    <p:extLst>
      <p:ext uri="{BB962C8B-B14F-4D97-AF65-F5344CB8AC3E}">
        <p14:creationId xmlns:p14="http://schemas.microsoft.com/office/powerpoint/2010/main" val="92175005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ruder.io/content/images/2016/10/mikolov_et_al_linear_relationshi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3189" y="3185592"/>
            <a:ext cx="14545616" cy="10177183"/>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Межязыковые представления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36093728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Межязыковые представления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9" name="Рисунок 8"/>
          <p:cNvPicPr>
            <a:picLocks noChangeAspect="1"/>
          </p:cNvPicPr>
          <p:nvPr/>
        </p:nvPicPr>
        <p:blipFill>
          <a:blip r:embed="rId4">
            <a:lum/>
            <a:alphaModFix/>
          </a:blip>
          <a:srcRect/>
          <a:stretch>
            <a:fillRect/>
          </a:stretch>
        </p:blipFill>
        <p:spPr>
          <a:xfrm>
            <a:off x="750479" y="6121134"/>
            <a:ext cx="22691035" cy="4739354"/>
          </a:xfrm>
          <a:prstGeom prst="rect">
            <a:avLst/>
          </a:prstGeom>
          <a:noFill/>
          <a:ln>
            <a:noFill/>
          </a:ln>
        </p:spPr>
      </p:pic>
    </p:spTree>
    <p:extLst>
      <p:ext uri="{BB962C8B-B14F-4D97-AF65-F5344CB8AC3E}">
        <p14:creationId xmlns:p14="http://schemas.microsoft.com/office/powerpoint/2010/main" val="2988794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03345" y="4526441"/>
            <a:ext cx="22983731" cy="7858562"/>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Слова можно представить в виде </a:t>
            </a:r>
            <a:r>
              <a:rPr lang="en-US" sz="6000" dirty="0">
                <a:solidFill>
                  <a:srgbClr val="253957"/>
                </a:solidFill>
                <a:sym typeface="Arial Narrow"/>
              </a:rPr>
              <a:t>one-hot </a:t>
            </a:r>
            <a:r>
              <a:rPr lang="ru-RU" sz="6000" dirty="0">
                <a:solidFill>
                  <a:srgbClr val="253957"/>
                </a:solidFill>
                <a:sym typeface="Arial Narrow"/>
              </a:rPr>
              <a:t>векторов, например:</a:t>
            </a:r>
          </a:p>
          <a:p>
            <a:endParaRPr lang="ru-RU" b="1" dirty="0">
              <a:latin typeface="+mn-lt"/>
            </a:endParaRPr>
          </a:p>
          <a:p>
            <a:r>
              <a:rPr lang="en-US" sz="5400" b="1" dirty="0">
                <a:latin typeface="+mn-lt"/>
              </a:rPr>
              <a:t>motel = [0 0 0 0 0 0 0 0 0 0 1 0 0 0 0] </a:t>
            </a:r>
            <a:endParaRPr lang="en-US" sz="5400" dirty="0">
              <a:latin typeface="+mn-lt"/>
            </a:endParaRPr>
          </a:p>
          <a:p>
            <a:r>
              <a:rPr lang="en-US" sz="5400" b="1" dirty="0">
                <a:latin typeface="+mn-lt"/>
              </a:rPr>
              <a:t>hotel  = [0 0 0 0 0 0 0 1 0 0 0 0 0 0 0] </a:t>
            </a:r>
            <a:endParaRPr lang="ru-RU" sz="5400" dirty="0">
              <a:solidFill>
                <a:srgbClr val="253957"/>
              </a:solidFill>
              <a:latin typeface="+mn-lt"/>
              <a:sym typeface="Arial Narrow"/>
            </a:endParaRPr>
          </a:p>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Системы машинного обучения не могут получить полезную информацию из этого представления.</a:t>
            </a:r>
          </a:p>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Эти векторы </a:t>
            </a:r>
            <a:r>
              <a:rPr lang="ru-RU" sz="6000" b="1" dirty="0">
                <a:solidFill>
                  <a:srgbClr val="253957"/>
                </a:solidFill>
                <a:sym typeface="Arial Narrow"/>
              </a:rPr>
              <a:t>ортогональны</a:t>
            </a:r>
            <a:r>
              <a:rPr lang="ru-RU" sz="6000" dirty="0">
                <a:solidFill>
                  <a:srgbClr val="253957"/>
                </a:solidFill>
                <a:sym typeface="Arial Narrow"/>
              </a:rPr>
              <a:t>. Между ними нельзя выявить отношения схожести, они не содержат информацию о </a:t>
            </a:r>
            <a:r>
              <a:rPr lang="ru-RU" sz="6000" b="1" dirty="0">
                <a:solidFill>
                  <a:srgbClr val="253957"/>
                </a:solidFill>
                <a:sym typeface="Arial Narrow"/>
              </a:rPr>
              <a:t>смыслах</a:t>
            </a:r>
            <a:r>
              <a:rPr lang="ru-RU" sz="6000" dirty="0">
                <a:solidFill>
                  <a:srgbClr val="253957"/>
                </a:solidFill>
                <a:sym typeface="Arial Narrow"/>
              </a:rPr>
              <a:t>.</a:t>
            </a:r>
            <a:endParaRPr lang="ru-RU" sz="6000" b="1" dirty="0">
              <a:solidFill>
                <a:srgbClr val="253957"/>
              </a:solidFill>
              <a:sym typeface="Arial Narrow"/>
            </a:endParaRPr>
          </a:p>
        </p:txBody>
      </p:sp>
      <p:sp>
        <p:nvSpPr>
          <p:cNvPr id="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ONE-HOT</a:t>
            </a:r>
            <a:endParaRPr lang="en-GB" sz="7200" b="1" cap="all" dirty="0">
              <a:solidFill>
                <a:srgbClr val="253957"/>
              </a:solidFill>
              <a:sym typeface="Arial Narrow"/>
            </a:endParaRPr>
          </a:p>
        </p:txBody>
      </p:sp>
    </p:spTree>
    <p:extLst>
      <p:ext uri="{BB962C8B-B14F-4D97-AF65-F5344CB8AC3E}">
        <p14:creationId xmlns:p14="http://schemas.microsoft.com/office/powerpoint/2010/main" val="226514885"/>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RUS-UKR Example</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p:cNvPicPr>
            <a:picLocks noChangeAspect="1"/>
          </p:cNvPicPr>
          <p:nvPr/>
        </p:nvPicPr>
        <p:blipFill>
          <a:blip r:embed="rId4">
            <a:lum/>
            <a:alphaModFix/>
          </a:blip>
          <a:srcRect/>
          <a:stretch>
            <a:fillRect/>
          </a:stretch>
        </p:blipFill>
        <p:spPr>
          <a:xfrm>
            <a:off x="1342810" y="4763716"/>
            <a:ext cx="16863959" cy="1476243"/>
          </a:xfrm>
          <a:prstGeom prst="rect">
            <a:avLst/>
          </a:prstGeom>
          <a:noFill/>
          <a:ln>
            <a:noFill/>
          </a:ln>
        </p:spPr>
      </p:pic>
      <p:pic>
        <p:nvPicPr>
          <p:cNvPr id="10" name="Рисунок 9"/>
          <p:cNvPicPr>
            <a:picLocks noChangeAspect="1"/>
          </p:cNvPicPr>
          <p:nvPr/>
        </p:nvPicPr>
        <p:blipFill>
          <a:blip r:embed="rId5">
            <a:lum/>
            <a:alphaModFix/>
          </a:blip>
          <a:srcRect/>
          <a:stretch>
            <a:fillRect/>
          </a:stretch>
        </p:blipFill>
        <p:spPr>
          <a:xfrm>
            <a:off x="1167297" y="6252495"/>
            <a:ext cx="10611102" cy="6706139"/>
          </a:xfrm>
          <a:prstGeom prst="rect">
            <a:avLst/>
          </a:prstGeom>
          <a:noFill/>
          <a:ln>
            <a:noFill/>
          </a:ln>
        </p:spPr>
      </p:pic>
    </p:spTree>
    <p:extLst>
      <p:ext uri="{BB962C8B-B14F-4D97-AF65-F5344CB8AC3E}">
        <p14:creationId xmlns:p14="http://schemas.microsoft.com/office/powerpoint/2010/main" val="90197816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a:solidFill>
                  <a:srgbClr val="253957"/>
                </a:solidFill>
                <a:sym typeface="Arial Narrow"/>
              </a:rPr>
              <a:t>Линейны ли преобразования?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6049595" y="4121696"/>
            <a:ext cx="11809312" cy="7850509"/>
          </a:xfrm>
          <a:prstGeom prst="rect">
            <a:avLst/>
          </a:prstGeom>
        </p:spPr>
      </p:pic>
      <p:sp>
        <p:nvSpPr>
          <p:cNvPr id="3" name="Прямоугольник 2"/>
          <p:cNvSpPr/>
          <p:nvPr/>
        </p:nvSpPr>
        <p:spPr>
          <a:xfrm>
            <a:off x="1883201" y="12645323"/>
            <a:ext cx="20425592" cy="707886"/>
          </a:xfrm>
          <a:prstGeom prst="rect">
            <a:avLst/>
          </a:prstGeom>
        </p:spPr>
        <p:txBody>
          <a:bodyPr wrap="square">
            <a:spAutoFit/>
          </a:bodyPr>
          <a:lstStyle/>
          <a:p>
            <a:r>
              <a:rPr lang="en-GB" sz="4000" dirty="0" err="1">
                <a:latin typeface="+mn-lt"/>
              </a:rPr>
              <a:t>Nakashole</a:t>
            </a:r>
            <a:r>
              <a:rPr lang="en-GB" sz="4000" dirty="0">
                <a:latin typeface="+mn-lt"/>
              </a:rPr>
              <a:t>&amp; </a:t>
            </a:r>
            <a:r>
              <a:rPr lang="en-GB" sz="4000" dirty="0" err="1">
                <a:latin typeface="+mn-lt"/>
              </a:rPr>
              <a:t>Flauger</a:t>
            </a:r>
            <a:r>
              <a:rPr lang="en-GB" sz="4000" dirty="0">
                <a:latin typeface="+mn-lt"/>
              </a:rPr>
              <a:t>, ACL 2018, http://aclweb.org/anthology/P18-2036</a:t>
            </a:r>
            <a:endParaRPr lang="ru-RU" sz="4000" dirty="0">
              <a:latin typeface="+mn-lt"/>
            </a:endParaRPr>
          </a:p>
        </p:txBody>
      </p:sp>
    </p:spTree>
    <p:extLst>
      <p:ext uri="{BB962C8B-B14F-4D97-AF65-F5344CB8AC3E}">
        <p14:creationId xmlns:p14="http://schemas.microsoft.com/office/powerpoint/2010/main" val="419771991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GLOVE</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8" y="4481737"/>
            <a:ext cx="18039335"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spcBef>
                <a:spcPts val="2800"/>
              </a:spcBef>
              <a:buSzPct val="100000"/>
              <a:defRPr sz="2800">
                <a:solidFill>
                  <a:srgbClr val="253957"/>
                </a:solidFill>
                <a:latin typeface="+mn-lt"/>
                <a:ea typeface="+mn-ea"/>
                <a:cs typeface="+mn-cs"/>
                <a:sym typeface="Arial Narrow"/>
              </a:defRPr>
            </a:pPr>
            <a:r>
              <a:rPr lang="en-US" sz="4800" dirty="0">
                <a:latin typeface="+mn-lt"/>
                <a:sym typeface="Arial Narrow"/>
              </a:rPr>
              <a:t>Pennington, J., </a:t>
            </a:r>
            <a:r>
              <a:rPr lang="en-US" sz="4800" dirty="0" err="1">
                <a:latin typeface="+mn-lt"/>
                <a:sym typeface="Arial Narrow"/>
              </a:rPr>
              <a:t>Socher</a:t>
            </a:r>
            <a:r>
              <a:rPr lang="en-US" sz="4800" dirty="0">
                <a:latin typeface="+mn-lt"/>
                <a:sym typeface="Arial Narrow"/>
              </a:rPr>
              <a:t>, R., &amp; Manning, C. D. (2014). Glove: Global Vectors for Word Representation. Proceedings of the 2014 Conference on Empirical Methods in Natural Language Processing, 1532–1543.</a:t>
            </a:r>
            <a:endParaRPr lang="ru-RU" sz="4800" dirty="0">
              <a:latin typeface="+mn-lt"/>
              <a:sym typeface="Arial Narrow"/>
            </a:endParaRPr>
          </a:p>
          <a:p>
            <a:pPr lvl="0" algn="l">
              <a:spcBef>
                <a:spcPts val="2800"/>
              </a:spcBef>
              <a:buSzPct val="100000"/>
              <a:defRPr sz="2800">
                <a:solidFill>
                  <a:srgbClr val="253957"/>
                </a:solidFill>
                <a:latin typeface="+mn-lt"/>
                <a:ea typeface="+mn-ea"/>
                <a:cs typeface="+mn-cs"/>
                <a:sym typeface="Arial Narrow"/>
              </a:defRPr>
            </a:pPr>
            <a:r>
              <a:rPr lang="en-US" sz="4800" dirty="0">
                <a:latin typeface="+mn-lt"/>
                <a:sym typeface="Arial Narrow"/>
                <a:hlinkClick r:id="rId4"/>
              </a:rPr>
              <a:t>https://nlp.stanford.edu/projects/glove/</a:t>
            </a:r>
            <a:endParaRPr lang="ru-RU" sz="4800" dirty="0">
              <a:latin typeface="+mn-lt"/>
              <a:sym typeface="Arial Narrow"/>
            </a:endParaRPr>
          </a:p>
          <a:p>
            <a:pPr lvl="0" algn="l">
              <a:spcBef>
                <a:spcPts val="2800"/>
              </a:spcBef>
              <a:buSzPct val="100000"/>
              <a:defRPr sz="2800">
                <a:solidFill>
                  <a:srgbClr val="253957"/>
                </a:solidFill>
                <a:latin typeface="+mn-lt"/>
                <a:ea typeface="+mn-ea"/>
                <a:cs typeface="+mn-cs"/>
                <a:sym typeface="Arial Narrow"/>
              </a:defRPr>
            </a:pPr>
            <a:endParaRPr lang="en-US" sz="4800" dirty="0">
              <a:latin typeface="+mn-lt"/>
              <a:sym typeface="Arial Narrow"/>
            </a:endParaRPr>
          </a:p>
          <a:p>
            <a:pPr lvl="0" algn="l">
              <a:spcBef>
                <a:spcPts val="2800"/>
              </a:spcBef>
              <a:buSzPct val="100000"/>
              <a:defRPr sz="2800">
                <a:solidFill>
                  <a:srgbClr val="253957"/>
                </a:solidFill>
                <a:latin typeface="+mn-lt"/>
                <a:ea typeface="+mn-ea"/>
                <a:cs typeface="+mn-cs"/>
                <a:sym typeface="Arial Narrow"/>
              </a:defRPr>
            </a:pPr>
            <a:endParaRPr kumimoji="0" lang="en-GB" sz="4800" b="0" i="0" u="none" strike="noStrike" kern="0" cap="none" spc="0" normalizeH="0" baseline="0" noProof="0" dirty="0">
              <a:ln>
                <a:noFill/>
              </a:ln>
              <a:solidFill>
                <a:srgbClr val="253957"/>
              </a:solidFill>
              <a:effectLst/>
              <a:uLnTx/>
              <a:uFillTx/>
              <a:latin typeface="+mn-lt"/>
              <a:sym typeface="Arial Narrow"/>
            </a:endParaRPr>
          </a:p>
          <a:p>
            <a:pPr marR="0" lvl="0" algn="l" defTabSz="821531" rtl="0" eaLnBrk="1" fontAlgn="auto" latinLnBrk="0" hangingPunct="0">
              <a:lnSpc>
                <a:spcPct val="100000"/>
              </a:lnSpc>
              <a:spcBef>
                <a:spcPts val="2800"/>
              </a:spcBef>
              <a:spcAft>
                <a:spcPts val="0"/>
              </a:spcAft>
              <a:buClrTx/>
              <a:buSzPct val="100000"/>
              <a:tabLst/>
              <a:defRPr sz="2800">
                <a:solidFill>
                  <a:srgbClr val="253957"/>
                </a:solidFill>
                <a:latin typeface="+mn-lt"/>
                <a:ea typeface="+mn-ea"/>
                <a:cs typeface="+mn-cs"/>
                <a:sym typeface="Arial Narrow"/>
              </a:defRPr>
            </a:pPr>
            <a:endParaRPr kumimoji="0" lang="en-US" sz="4800" b="0" i="0" u="none" strike="noStrike" kern="0" cap="none" spc="0" normalizeH="0" baseline="0" noProof="0" dirty="0">
              <a:ln>
                <a:noFill/>
              </a:ln>
              <a:solidFill>
                <a:srgbClr val="253957"/>
              </a:solidFill>
              <a:effectLst/>
              <a:uLnTx/>
              <a:uFillTx/>
              <a:latin typeface="+mn-lt"/>
              <a:sym typeface="Arial Narrow"/>
            </a:endParaRPr>
          </a:p>
        </p:txBody>
      </p:sp>
      <p:pic>
        <p:nvPicPr>
          <p:cNvPr id="7" name="Picture 12"/>
          <p:cNvPicPr>
            <a:picLocks noChangeAspect="1"/>
          </p:cNvPicPr>
          <p:nvPr/>
        </p:nvPicPr>
        <p:blipFill>
          <a:blip r:embed="rId5">
            <a:lum/>
            <a:alphaModFix/>
          </a:blip>
          <a:srcRect/>
          <a:stretch>
            <a:fillRect/>
          </a:stretch>
        </p:blipFill>
        <p:spPr>
          <a:xfrm>
            <a:off x="19104768" y="3545632"/>
            <a:ext cx="4805589" cy="4988513"/>
          </a:xfrm>
          <a:prstGeom prst="rect">
            <a:avLst/>
          </a:prstGeom>
          <a:noFill/>
          <a:ln>
            <a:noFill/>
          </a:ln>
        </p:spPr>
      </p:pic>
    </p:spTree>
    <p:extLst>
      <p:ext uri="{BB962C8B-B14F-4D97-AF65-F5344CB8AC3E}">
        <p14:creationId xmlns:p14="http://schemas.microsoft.com/office/powerpoint/2010/main" val="424301838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3">
            <a:lum/>
            <a:alphaModFix/>
          </a:blip>
          <a:srcRect/>
          <a:stretch>
            <a:fillRect/>
          </a:stretch>
        </p:blipFill>
        <p:spPr>
          <a:xfrm>
            <a:off x="15109429" y="9329831"/>
            <a:ext cx="9086349" cy="2092286"/>
          </a:xfrm>
          <a:prstGeom prst="rect">
            <a:avLst/>
          </a:prstGeom>
          <a:noFill/>
          <a:ln>
            <a:noFill/>
          </a:ln>
        </p:spPr>
      </p:pic>
      <p:pic>
        <p:nvPicPr>
          <p:cNvPr id="9" name="Рисунок 8"/>
          <p:cNvPicPr>
            <a:picLocks noChangeAspect="1"/>
          </p:cNvPicPr>
          <p:nvPr/>
        </p:nvPicPr>
        <p:blipFill>
          <a:blip r:embed="rId4">
            <a:lum/>
            <a:alphaModFix/>
          </a:blip>
          <a:srcRect/>
          <a:stretch>
            <a:fillRect/>
          </a:stretch>
        </p:blipFill>
        <p:spPr>
          <a:xfrm>
            <a:off x="13848184" y="4271949"/>
            <a:ext cx="9771302" cy="4953924"/>
          </a:xfrm>
          <a:prstGeom prst="rect">
            <a:avLst/>
          </a:prstGeom>
          <a:noFill/>
          <a:ln>
            <a:noFill/>
          </a:ln>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GLOVE</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5"/>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14736" y="4833385"/>
                <a:ext cx="14870984" cy="87849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lvl="0" algn="l" hangingPunct="1">
                  <a:buClr>
                    <a:srgbClr val="000000"/>
                  </a:buClr>
                  <a:buSzPct val="100000"/>
                  <a:defRPr sz="2400"/>
                </a:pPr>
                <a:r>
                  <a:rPr lang="ru-RU" sz="4800" kern="1200" dirty="0">
                    <a:solidFill>
                      <a:srgbClr val="253957"/>
                    </a:solidFill>
                    <a:ea typeface="TheSans UHH" pitchFamily="2"/>
                    <a:cs typeface="TheSans UHH Regular" pitchFamily="2"/>
                  </a:rPr>
                  <a:t>Комбинирует </a:t>
                </a:r>
                <a:r>
                  <a:rPr lang="en-US" sz="4800" kern="1200" dirty="0">
                    <a:solidFill>
                      <a:srgbClr val="253957"/>
                    </a:solidFill>
                    <a:ea typeface="TheSans UHH" pitchFamily="2"/>
                    <a:cs typeface="TheSans UHH Regular" pitchFamily="2"/>
                  </a:rPr>
                  <a:t>count-based </a:t>
                </a:r>
                <a:r>
                  <a:rPr lang="ru-RU" sz="4800" kern="1200" dirty="0">
                    <a:solidFill>
                      <a:srgbClr val="253957"/>
                    </a:solidFill>
                    <a:ea typeface="TheSans UHH" pitchFamily="2"/>
                    <a:cs typeface="TheSans UHH Regular" pitchFamily="2"/>
                  </a:rPr>
                  <a:t>и обучаемые подходы</a:t>
                </a:r>
              </a:p>
              <a:p>
                <a:pPr lvl="0" algn="l" hangingPunct="1">
                  <a:buClr>
                    <a:srgbClr val="000000"/>
                  </a:buClr>
                  <a:buSzPct val="100000"/>
                  <a:defRPr sz="2400"/>
                </a:pPr>
                <a:r>
                  <a:rPr lang="ru-RU" sz="4800" b="1" dirty="0">
                    <a:solidFill>
                      <a:schemeClr val="tx1"/>
                    </a:solidFill>
                    <a:latin typeface="Arial Narrow"/>
                    <a:sym typeface="Arial Narrow"/>
                  </a:rPr>
                  <a:t>Целевая функция:</a:t>
                </a:r>
                <a:endParaRPr lang="en-US" sz="4800" b="1" dirty="0">
                  <a:solidFill>
                    <a:schemeClr val="tx1"/>
                  </a:solidFill>
                  <a:latin typeface="Arial Narrow"/>
                  <a:sym typeface="Arial Narrow"/>
                </a:endParaRPr>
              </a:p>
              <a:p>
                <a:pPr algn="l" hangingPunct="1">
                  <a:buClr>
                    <a:srgbClr val="000000"/>
                  </a:buClr>
                  <a:buSzPct val="100000"/>
                  <a:defRPr sz="2400"/>
                </a:pPr>
                <a14:m>
                  <m:oMathPara xmlns:m="http://schemas.openxmlformats.org/officeDocument/2006/math">
                    <m:oMathParaPr>
                      <m:jc m:val="left"/>
                    </m:oMathParaPr>
                    <m:oMath xmlns:m="http://schemas.openxmlformats.org/officeDocument/2006/math">
                      <m:sSub>
                        <m:sSubPr>
                          <m:ctrlPr>
                            <a:rPr lang="ru-RU" sz="4800" i="1">
                              <a:latin typeface="Cambria Math" panose="02040503050406030204" pitchFamily="18" charset="0"/>
                              <a:ea typeface="Cambria Math" panose="02040503050406030204" pitchFamily="18" charset="0"/>
                            </a:rPr>
                          </m:ctrlPr>
                        </m:sSubPr>
                        <m:e>
                          <m:r>
                            <a:rPr lang="ru-RU" sz="4800" i="1">
                              <a:latin typeface="Cambria Math" panose="02040503050406030204" pitchFamily="18" charset="0"/>
                              <a:ea typeface="Cambria Math" panose="02040503050406030204" pitchFamily="18" charset="0"/>
                            </a:rPr>
                            <m:t>𝐽</m:t>
                          </m:r>
                        </m:e>
                        <m:sub>
                          <m:r>
                            <a:rPr lang="ru-RU" sz="4800" i="1">
                              <a:latin typeface="Cambria Math" panose="02040503050406030204" pitchFamily="18" charset="0"/>
                              <a:ea typeface="Cambria Math" panose="02040503050406030204" pitchFamily="18" charset="0"/>
                            </a:rPr>
                            <m:t>𝜃</m:t>
                          </m:r>
                        </m:sub>
                      </m:sSub>
                      <m:r>
                        <a:rPr lang="ru-RU" sz="4800" i="1">
                          <a:latin typeface="Cambria Math" panose="02040503050406030204" pitchFamily="18" charset="0"/>
                        </a:rPr>
                        <m:t>=</m:t>
                      </m:r>
                      <m:nary>
                        <m:naryPr>
                          <m:chr m:val="∑"/>
                          <m:limLoc m:val="undOvr"/>
                          <m:grow m:val="on"/>
                          <m:ctrlPr>
                            <a:rPr lang="ru-RU" sz="4800" i="1">
                              <a:latin typeface="Cambria Math" panose="02040503050406030204" pitchFamily="18" charset="0"/>
                            </a:rPr>
                          </m:ctrlPr>
                        </m:naryPr>
                        <m:sub>
                          <m:r>
                            <a:rPr lang="ru-RU" sz="4800" i="1">
                              <a:latin typeface="Cambria Math" panose="02040503050406030204" pitchFamily="18" charset="0"/>
                            </a:rPr>
                            <m:t>𝑖</m:t>
                          </m:r>
                          <m:r>
                            <a:rPr lang="ru-RU" sz="4800" i="1">
                              <a:latin typeface="Cambria Math" panose="02040503050406030204" pitchFamily="18" charset="0"/>
                            </a:rPr>
                            <m:t>,</m:t>
                          </m:r>
                          <m:r>
                            <a:rPr lang="ru-RU" sz="4800" i="1">
                              <a:latin typeface="Cambria Math" panose="02040503050406030204" pitchFamily="18" charset="0"/>
                            </a:rPr>
                            <m:t>𝑗</m:t>
                          </m:r>
                          <m:r>
                            <a:rPr lang="ru-RU" sz="4800" i="1">
                              <a:latin typeface="Cambria Math" panose="02040503050406030204" pitchFamily="18" charset="0"/>
                            </a:rPr>
                            <m:t>=1</m:t>
                          </m:r>
                        </m:sub>
                        <m:sup>
                          <m:r>
                            <a:rPr lang="ru-RU" sz="4800" i="1">
                              <a:latin typeface="Cambria Math" panose="02040503050406030204" pitchFamily="18" charset="0"/>
                            </a:rPr>
                            <m:t>𝑉</m:t>
                          </m:r>
                        </m:sup>
                        <m:e>
                          <m:r>
                            <a:rPr lang="ru-RU" sz="4800" i="1">
                              <a:latin typeface="Cambria Math" panose="02040503050406030204" pitchFamily="18" charset="0"/>
                            </a:rPr>
                            <m:t>𝑓</m:t>
                          </m:r>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𝑋</m:t>
                              </m:r>
                            </m:e>
                            <m:sub>
                              <m:r>
                                <a:rPr lang="ru-RU" sz="4800" i="1">
                                  <a:latin typeface="Cambria Math" panose="02040503050406030204" pitchFamily="18" charset="0"/>
                                </a:rPr>
                                <m:t>𝑖𝑗</m:t>
                              </m:r>
                            </m:sub>
                          </m:sSub>
                          <m:r>
                            <a:rPr lang="ru-RU" sz="4800" i="1">
                              <a:latin typeface="Cambria Math" panose="02040503050406030204" pitchFamily="18" charset="0"/>
                            </a:rPr>
                            <m:t>)(</m:t>
                          </m:r>
                          <m:sSubSup>
                            <m:sSubSupPr>
                              <m:ctrlPr>
                                <a:rPr lang="ru-RU" sz="4800" i="1">
                                  <a:latin typeface="Cambria Math" panose="02040503050406030204" pitchFamily="18" charset="0"/>
                                </a:rPr>
                              </m:ctrlPr>
                            </m:sSubSupPr>
                            <m:e>
                              <m:r>
                                <a:rPr lang="ru-RU" sz="4800" i="1">
                                  <a:latin typeface="Cambria Math" panose="02040503050406030204" pitchFamily="18" charset="0"/>
                                </a:rPr>
                                <m:t>𝑤</m:t>
                              </m:r>
                            </m:e>
                            <m:sub>
                              <m:r>
                                <a:rPr lang="ru-RU" sz="4800" i="1">
                                  <a:latin typeface="Cambria Math" panose="02040503050406030204" pitchFamily="18" charset="0"/>
                                </a:rPr>
                                <m:t>𝑖</m:t>
                              </m:r>
                            </m:sub>
                            <m:sup>
                              <m:r>
                                <a:rPr lang="ru-RU" sz="4800" i="1">
                                  <a:latin typeface="Cambria Math" panose="02040503050406030204" pitchFamily="18" charset="0"/>
                                </a:rPr>
                                <m:t>𝑇</m:t>
                              </m:r>
                            </m:sup>
                          </m:sSubSup>
                          <m:sSub>
                            <m:sSubPr>
                              <m:ctrlPr>
                                <a:rPr lang="ru-RU" sz="4800" i="1">
                                  <a:latin typeface="Cambria Math" panose="02040503050406030204" pitchFamily="18" charset="0"/>
                                </a:rPr>
                              </m:ctrlPr>
                            </m:sSubPr>
                            <m:e>
                              <m:limUpp>
                                <m:limUppPr>
                                  <m:ctrlPr>
                                    <a:rPr lang="ru-RU" sz="4800" i="1">
                                      <a:latin typeface="Cambria Math" panose="02040503050406030204" pitchFamily="18" charset="0"/>
                                    </a:rPr>
                                  </m:ctrlPr>
                                </m:limUppPr>
                                <m:e>
                                  <m:r>
                                    <a:rPr lang="ru-RU" sz="4800" i="1">
                                      <a:latin typeface="Cambria Math" panose="02040503050406030204" pitchFamily="18" charset="0"/>
                                    </a:rPr>
                                    <m:t>𝑤</m:t>
                                  </m:r>
                                </m:e>
                                <m:lim>
                                  <m:r>
                                    <a:rPr lang="ru-RU" sz="4800" i="1">
                                      <a:latin typeface="Cambria Math" panose="02040503050406030204" pitchFamily="18" charset="0"/>
                                    </a:rPr>
                                    <m:t>~</m:t>
                                  </m:r>
                                </m:lim>
                              </m:limUpp>
                            </m:e>
                            <m:sub>
                              <m:r>
                                <a:rPr lang="ru-RU" sz="4800" i="1">
                                  <a:latin typeface="Cambria Math" panose="02040503050406030204" pitchFamily="18" charset="0"/>
                                </a:rPr>
                                <m:t>𝑗</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𝑏</m:t>
                              </m:r>
                            </m:e>
                            <m:sub>
                              <m:r>
                                <a:rPr lang="ru-RU" sz="4800" i="1">
                                  <a:latin typeface="Cambria Math" panose="02040503050406030204" pitchFamily="18" charset="0"/>
                                </a:rPr>
                                <m:t>𝑖</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limUpp>
                                <m:limUppPr>
                                  <m:ctrlPr>
                                    <a:rPr lang="ru-RU" sz="4800" i="1">
                                      <a:latin typeface="Cambria Math" panose="02040503050406030204" pitchFamily="18" charset="0"/>
                                    </a:rPr>
                                  </m:ctrlPr>
                                </m:limUppPr>
                                <m:e>
                                  <m:r>
                                    <a:rPr lang="ru-RU" sz="4800" i="1">
                                      <a:latin typeface="Cambria Math" panose="02040503050406030204" pitchFamily="18" charset="0"/>
                                    </a:rPr>
                                    <m:t>𝑏</m:t>
                                  </m:r>
                                </m:e>
                                <m:lim>
                                  <m:r>
                                    <a:rPr lang="ru-RU" sz="4800" i="1">
                                      <a:latin typeface="Cambria Math" panose="02040503050406030204" pitchFamily="18" charset="0"/>
                                    </a:rPr>
                                    <m:t>~</m:t>
                                  </m:r>
                                </m:lim>
                              </m:limUpp>
                            </m:e>
                            <m:sub>
                              <m:r>
                                <a:rPr lang="ru-RU" sz="4800" i="1">
                                  <a:latin typeface="Cambria Math" panose="02040503050406030204" pitchFamily="18" charset="0"/>
                                </a:rPr>
                                <m:t>𝑗</m:t>
                              </m:r>
                            </m:sub>
                          </m:sSub>
                          <m:r>
                            <a:rPr lang="ru-RU" sz="4800" i="1">
                              <a:latin typeface="Cambria Math" panose="02040503050406030204" pitchFamily="18" charset="0"/>
                            </a:rPr>
                            <m:t>−</m:t>
                          </m:r>
                          <m:sSub>
                            <m:sSubPr>
                              <m:ctrlPr>
                                <a:rPr lang="ru-RU" sz="4800" i="1">
                                  <a:latin typeface="Cambria Math" panose="02040503050406030204" pitchFamily="18" charset="0"/>
                                </a:rPr>
                              </m:ctrlPr>
                            </m:sSubPr>
                            <m:e>
                              <m:r>
                                <a:rPr lang="ru-RU" sz="4800" i="1">
                                  <a:latin typeface="Cambria Math" panose="02040503050406030204" pitchFamily="18" charset="0"/>
                                </a:rPr>
                                <m:t>𝑋</m:t>
                              </m:r>
                            </m:e>
                            <m:sub>
                              <m:r>
                                <a:rPr lang="ru-RU" sz="4800" i="1">
                                  <a:latin typeface="Cambria Math" panose="02040503050406030204" pitchFamily="18" charset="0"/>
                                </a:rPr>
                                <m:t>𝑖𝑗</m:t>
                              </m:r>
                            </m:sub>
                          </m:sSub>
                          <m:sSup>
                            <m:sSupPr>
                              <m:ctrlPr>
                                <a:rPr lang="ru-RU" sz="4800" i="1">
                                  <a:latin typeface="Cambria Math" panose="02040503050406030204" pitchFamily="18" charset="0"/>
                                </a:rPr>
                              </m:ctrlPr>
                            </m:sSupPr>
                            <m:e>
                              <m:r>
                                <a:rPr lang="ru-RU" sz="4800" i="1">
                                  <a:latin typeface="Cambria Math" panose="02040503050406030204" pitchFamily="18" charset="0"/>
                                </a:rPr>
                                <m:t>)</m:t>
                              </m:r>
                            </m:e>
                            <m:sup>
                              <m:r>
                                <a:rPr lang="ru-RU" sz="4800" i="1">
                                  <a:latin typeface="Cambria Math" panose="02040503050406030204" pitchFamily="18" charset="0"/>
                                </a:rPr>
                                <m:t>2</m:t>
                              </m:r>
                            </m:sup>
                          </m:sSup>
                        </m:e>
                      </m:nary>
                    </m:oMath>
                  </m:oMathPara>
                </a14:m>
                <a:endParaRPr lang="ru-RU" sz="4800" dirty="0"/>
              </a:p>
              <a:p>
                <a:pPr algn="l" hangingPunct="1">
                  <a:buClr>
                    <a:srgbClr val="000000"/>
                  </a:buClr>
                  <a:buSzPct val="100000"/>
                  <a:defRPr sz="2400"/>
                </a:pPr>
                <a14:m>
                  <m:oMath xmlns:m="http://schemas.openxmlformats.org/officeDocument/2006/math">
                    <m:sSub>
                      <m:sSubPr>
                        <m:ctrlPr>
                          <a:rPr lang="ru-RU" sz="4800" i="1">
                            <a:latin typeface="Cambria Math" panose="02040503050406030204" pitchFamily="18" charset="0"/>
                          </a:rPr>
                        </m:ctrlPr>
                      </m:sSubPr>
                      <m:e>
                        <m:r>
                          <a:rPr lang="ru-RU" sz="4800" i="1">
                            <a:latin typeface="Cambria Math" panose="02040503050406030204" pitchFamily="18" charset="0"/>
                          </a:rPr>
                          <m:t>𝑋</m:t>
                        </m:r>
                      </m:e>
                      <m:sub>
                        <m:r>
                          <a:rPr lang="ru-RU" sz="4800" i="1">
                            <a:latin typeface="Cambria Math" panose="02040503050406030204" pitchFamily="18" charset="0"/>
                          </a:rPr>
                          <m:t>𝑖𝑗</m:t>
                        </m:r>
                      </m:sub>
                    </m:sSub>
                  </m:oMath>
                </a14:m>
                <a:r>
                  <a:rPr lang="ru-RU" sz="4800" dirty="0"/>
                  <a:t> </a:t>
                </a:r>
                <a:r>
                  <a:rPr lang="ru-RU" sz="4800" dirty="0">
                    <a:solidFill>
                      <a:srgbClr val="253957"/>
                    </a:solidFill>
                  </a:rPr>
                  <a:t>– это количество раз, когда слово </a:t>
                </a:r>
                <a:r>
                  <a:rPr lang="ru-RU" sz="4800" i="1" dirty="0">
                    <a:solidFill>
                      <a:schemeClr val="tx1"/>
                    </a:solidFill>
                  </a:rPr>
                  <a:t>i</a:t>
                </a:r>
                <a:r>
                  <a:rPr lang="ru-RU" sz="4800" dirty="0">
                    <a:solidFill>
                      <a:srgbClr val="253957"/>
                    </a:solidFill>
                  </a:rPr>
                  <a:t> встречается в контексте слова </a:t>
                </a:r>
                <a:r>
                  <a:rPr lang="ru-RU" sz="4800" i="1" dirty="0">
                    <a:solidFill>
                      <a:schemeClr val="tx1"/>
                    </a:solidFill>
                  </a:rPr>
                  <a:t>j</a:t>
                </a:r>
                <a:r>
                  <a:rPr lang="ru-RU" sz="4800" dirty="0">
                    <a:solidFill>
                      <a:srgbClr val="253957"/>
                    </a:solidFill>
                  </a:rPr>
                  <a:t>, а </a:t>
                </a:r>
                <a14:m>
                  <m:oMath xmlns:m="http://schemas.openxmlformats.org/officeDocument/2006/math">
                    <m:r>
                      <a:rPr lang="ru-RU" sz="4800" i="1">
                        <a:latin typeface="Cambria Math" panose="02040503050406030204" pitchFamily="18" charset="0"/>
                      </a:rPr>
                      <m:t>𝑓</m:t>
                    </m:r>
                    <m:r>
                      <a:rPr lang="ru-RU" sz="4800" i="1">
                        <a:latin typeface="Cambria Math" panose="02040503050406030204" pitchFamily="18" charset="0"/>
                      </a:rPr>
                      <m:t> </m:t>
                    </m:r>
                  </m:oMath>
                </a14:m>
                <a:r>
                  <a:rPr lang="ru-RU" sz="4800" dirty="0">
                    <a:solidFill>
                      <a:srgbClr val="253957"/>
                    </a:solidFill>
                  </a:rPr>
                  <a:t>– функция взвешивания, которая присваивает относительно меньший вес редким и частым случаям использования слов</a:t>
                </a:r>
                <a:endParaRPr lang="ru-RU" sz="4800" dirty="0"/>
              </a:p>
              <a:p>
                <a:pPr algn="l" hangingPunct="1">
                  <a:buClr>
                    <a:srgbClr val="000000"/>
                  </a:buClr>
                  <a:buSzPct val="100000"/>
                  <a:defRPr sz="2400"/>
                </a:pPr>
                <a:endParaRPr lang="ru-RU" sz="4800" dirty="0">
                  <a:latin typeface="Cambria Math" panose="02040503050406030204" pitchFamily="18" charset="0"/>
                  <a:ea typeface="Cambria Math" panose="02040503050406030204" pitchFamily="18" charset="0"/>
                </a:endParaRPr>
              </a:p>
              <a:p>
                <a:pPr algn="l" hangingPunct="1">
                  <a:buClr>
                    <a:srgbClr val="000000"/>
                  </a:buClr>
                  <a:buSzPct val="100000"/>
                  <a:defRPr sz="2400"/>
                </a:pPr>
                <a14:m>
                  <m:oMathPara xmlns:m="http://schemas.openxmlformats.org/officeDocument/2006/math">
                    <m:oMathParaPr>
                      <m:jc m:val="left"/>
                    </m:oMathParaPr>
                    <m:oMath xmlns:m="http://schemas.openxmlformats.org/officeDocument/2006/math">
                      <m:sSub>
                        <m:sSubPr>
                          <m:ctrlPr>
                            <a:rPr lang="en-US" sz="4800" b="0" i="1" smtClean="0">
                              <a:latin typeface="Cambria Math" panose="02040503050406030204" pitchFamily="18" charset="0"/>
                            </a:rPr>
                          </m:ctrlPr>
                        </m:sSubPr>
                        <m:e>
                          <m:r>
                            <a:rPr lang="en-US" sz="4800" b="0" i="1" smtClean="0">
                              <a:latin typeface="Cambria Math" panose="02040503050406030204" pitchFamily="18" charset="0"/>
                            </a:rPr>
                            <m:t>𝑊</m:t>
                          </m:r>
                        </m:e>
                        <m:sub>
                          <m:r>
                            <a:rPr lang="en-US" sz="4800" b="0" i="1" smtClean="0">
                              <a:latin typeface="Cambria Math" panose="02040503050406030204" pitchFamily="18" charset="0"/>
                            </a:rPr>
                            <m:t>𝑓𝑖𝑛𝑎𝑙</m:t>
                          </m:r>
                        </m:sub>
                      </m:sSub>
                      <m:r>
                        <a:rPr lang="en-US" sz="4800" b="0" i="1" smtClean="0">
                          <a:latin typeface="Cambria Math" panose="02040503050406030204" pitchFamily="18" charset="0"/>
                        </a:rPr>
                        <m:t>=</m:t>
                      </m:r>
                      <m:r>
                        <a:rPr lang="en-US" sz="4800" b="0" i="1" smtClean="0">
                          <a:latin typeface="Cambria Math" panose="02040503050406030204" pitchFamily="18" charset="0"/>
                        </a:rPr>
                        <m:t>𝑊</m:t>
                      </m:r>
                      <m:r>
                        <a:rPr lang="en-US" sz="4800" b="0" i="1" smtClean="0">
                          <a:latin typeface="Cambria Math" panose="02040503050406030204" pitchFamily="18" charset="0"/>
                        </a:rPr>
                        <m:t>+</m:t>
                      </m:r>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𝑊</m:t>
                          </m:r>
                        </m:e>
                      </m:acc>
                    </m:oMath>
                  </m:oMathPara>
                </a14:m>
                <a:endParaRPr lang="ru-RU" sz="4800" dirty="0">
                  <a:latin typeface="Cambria Math" panose="02040503050406030204" pitchFamily="18" charset="0"/>
                  <a:ea typeface="Cambria Math" panose="02040503050406030204" pitchFamily="18" charset="0"/>
                </a:endParaRPr>
              </a:p>
            </p:txBody>
          </p:sp>
        </mc:Choice>
        <mc:Fallback xmlns="">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814736" y="4833385"/>
                <a:ext cx="14870984" cy="8784976"/>
              </a:xfrm>
              <a:prstGeom prst="rect">
                <a:avLst/>
              </a:prstGeom>
              <a:blipFill>
                <a:blip r:embed="rId6"/>
                <a:stretch>
                  <a:fillRect l="-2009" t="-1388" r="-205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spTree>
    <p:extLst>
      <p:ext uri="{BB962C8B-B14F-4D97-AF65-F5344CB8AC3E}">
        <p14:creationId xmlns:p14="http://schemas.microsoft.com/office/powerpoint/2010/main" val="391968388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GLOVE</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8" y="4481737"/>
            <a:ext cx="18039335"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spcBef>
                <a:spcPts val="2800"/>
              </a:spcBef>
              <a:buSzPct val="100000"/>
              <a:defRPr sz="2800">
                <a:solidFill>
                  <a:srgbClr val="253957"/>
                </a:solidFill>
                <a:latin typeface="+mn-lt"/>
                <a:ea typeface="+mn-ea"/>
                <a:cs typeface="+mn-cs"/>
                <a:sym typeface="Arial Narrow"/>
              </a:defRPr>
            </a:pPr>
            <a:r>
              <a:rPr lang="ru-RU" sz="4800" dirty="0">
                <a:latin typeface="+mn-lt"/>
                <a:sym typeface="Arial Narrow"/>
              </a:rPr>
              <a:t>Основные преимущества</a:t>
            </a:r>
            <a:r>
              <a:rPr lang="en-US" sz="4800" dirty="0">
                <a:latin typeface="+mn-lt"/>
                <a:sym typeface="Arial Narrow"/>
              </a:rPr>
              <a:t>:</a:t>
            </a:r>
          </a:p>
          <a:p>
            <a:pPr marL="685800" lvl="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latin typeface="+mn-lt"/>
                <a:sym typeface="Arial Narrow"/>
              </a:rPr>
              <a:t>Быстрое обучение</a:t>
            </a:r>
          </a:p>
          <a:p>
            <a:pPr marL="685800" lvl="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latin typeface="+mn-lt"/>
                <a:sym typeface="Arial Narrow"/>
              </a:rPr>
              <a:t>Масштабируется для огромных корпусов</a:t>
            </a:r>
          </a:p>
          <a:p>
            <a:pPr marL="685800" lvl="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latin typeface="+mn-lt"/>
                <a:sym typeface="Arial Narrow"/>
              </a:rPr>
              <a:t>Хорошая производительность даже при маленьком</a:t>
            </a:r>
            <a:br>
              <a:rPr lang="ru-RU" sz="4800" dirty="0">
                <a:latin typeface="+mn-lt"/>
                <a:sym typeface="Arial Narrow"/>
              </a:rPr>
            </a:br>
            <a:r>
              <a:rPr lang="ru-RU" sz="4800" dirty="0">
                <a:latin typeface="+mn-lt"/>
                <a:sym typeface="Arial Narrow"/>
              </a:rPr>
              <a:t>корпусе и маленьких векторах.</a:t>
            </a:r>
            <a:endParaRPr kumimoji="0" lang="en-GB" sz="4800" b="0" i="0" u="none" strike="noStrike" kern="0" cap="none" spc="0" normalizeH="0" baseline="0" noProof="0" dirty="0">
              <a:ln>
                <a:noFill/>
              </a:ln>
              <a:solidFill>
                <a:srgbClr val="253957"/>
              </a:solidFill>
              <a:effectLst/>
              <a:uLnTx/>
              <a:uFillTx/>
              <a:latin typeface="+mn-lt"/>
              <a:sym typeface="Arial Narrow"/>
            </a:endParaRPr>
          </a:p>
          <a:p>
            <a:pPr marR="0" lvl="0" algn="l" defTabSz="821531" rtl="0" eaLnBrk="1" fontAlgn="auto" latinLnBrk="0" hangingPunct="0">
              <a:lnSpc>
                <a:spcPct val="100000"/>
              </a:lnSpc>
              <a:spcBef>
                <a:spcPts val="2800"/>
              </a:spcBef>
              <a:spcAft>
                <a:spcPts val="0"/>
              </a:spcAft>
              <a:buClrTx/>
              <a:buSzPct val="100000"/>
              <a:tabLst/>
              <a:defRPr sz="2800">
                <a:solidFill>
                  <a:srgbClr val="253957"/>
                </a:solidFill>
                <a:latin typeface="+mn-lt"/>
                <a:ea typeface="+mn-ea"/>
                <a:cs typeface="+mn-cs"/>
                <a:sym typeface="Arial Narrow"/>
              </a:defRPr>
            </a:pPr>
            <a:endParaRPr kumimoji="0" lang="en-US" sz="4800" b="0" i="0" u="none" strike="noStrike" kern="0" cap="none" spc="0" normalizeH="0" baseline="0" noProof="0" dirty="0">
              <a:ln>
                <a:noFill/>
              </a:ln>
              <a:solidFill>
                <a:srgbClr val="253957"/>
              </a:solidFill>
              <a:effectLst/>
              <a:uLnTx/>
              <a:uFillTx/>
              <a:latin typeface="+mn-lt"/>
              <a:sym typeface="Arial Narrow"/>
            </a:endParaRPr>
          </a:p>
        </p:txBody>
      </p:sp>
      <p:pic>
        <p:nvPicPr>
          <p:cNvPr id="9" name="Рисунок 8"/>
          <p:cNvPicPr>
            <a:picLocks noChangeAspect="1"/>
          </p:cNvPicPr>
          <p:nvPr/>
        </p:nvPicPr>
        <p:blipFill>
          <a:blip r:embed="rId4">
            <a:lum/>
            <a:alphaModFix/>
          </a:blip>
          <a:srcRect/>
          <a:stretch>
            <a:fillRect/>
          </a:stretch>
        </p:blipFill>
        <p:spPr>
          <a:xfrm>
            <a:off x="14136216" y="3743687"/>
            <a:ext cx="9376661" cy="8476471"/>
          </a:xfrm>
          <a:prstGeom prst="rect">
            <a:avLst/>
          </a:prstGeom>
          <a:noFill/>
          <a:ln>
            <a:noFill/>
          </a:ln>
        </p:spPr>
      </p:pic>
    </p:spTree>
    <p:extLst>
      <p:ext uri="{BB962C8B-B14F-4D97-AF65-F5344CB8AC3E}">
        <p14:creationId xmlns:p14="http://schemas.microsoft.com/office/powerpoint/2010/main" val="324960946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GLOVE</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3046984" y="5633864"/>
            <a:ext cx="18528236" cy="4283151"/>
          </a:xfrm>
          <a:prstGeom prst="rect">
            <a:avLst/>
          </a:prstGeom>
        </p:spPr>
      </p:pic>
    </p:spTree>
    <p:extLst>
      <p:ext uri="{BB962C8B-B14F-4D97-AF65-F5344CB8AC3E}">
        <p14:creationId xmlns:p14="http://schemas.microsoft.com/office/powerpoint/2010/main" val="279404198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err="1">
                <a:solidFill>
                  <a:srgbClr val="253957"/>
                </a:solidFill>
                <a:latin typeface="Arial Narrow"/>
                <a:sym typeface="Arial Narrow"/>
              </a:rPr>
              <a:t>FastText</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8" y="4481737"/>
            <a:ext cx="21495712"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spcBef>
                <a:spcPts val="2800"/>
              </a:spcBef>
              <a:buSzPct val="100000"/>
              <a:defRPr sz="2800">
                <a:solidFill>
                  <a:srgbClr val="253957"/>
                </a:solidFill>
                <a:latin typeface="+mn-lt"/>
                <a:ea typeface="+mn-ea"/>
                <a:cs typeface="+mn-cs"/>
                <a:sym typeface="Arial Narrow"/>
              </a:defRPr>
            </a:pPr>
            <a:r>
              <a:rPr lang="en-US" sz="4400" dirty="0" err="1">
                <a:solidFill>
                  <a:srgbClr val="253957"/>
                </a:solidFill>
                <a:latin typeface="+mn-lt"/>
                <a:sym typeface="Arial Narrow"/>
              </a:rPr>
              <a:t>Joulin</a:t>
            </a:r>
            <a:r>
              <a:rPr lang="en-US" sz="4400" dirty="0">
                <a:solidFill>
                  <a:srgbClr val="253957"/>
                </a:solidFill>
                <a:latin typeface="+mn-lt"/>
                <a:sym typeface="Arial Narrow"/>
              </a:rPr>
              <a:t>, A., Grave, E., Bojanowski, P., and Mikolov, T. (2017). Bag of tricks for efficient text classification. In Proceedings of the 15th Conference of the European Chapter of the Association for Computational Linguistics (EACL).</a:t>
            </a:r>
            <a:endParaRPr kumimoji="0" lang="en-US" sz="4400" b="0" i="0" u="none" strike="noStrike" kern="0" cap="none" spc="0" normalizeH="0" baseline="0" noProof="0" dirty="0">
              <a:ln>
                <a:noFill/>
              </a:ln>
              <a:solidFill>
                <a:srgbClr val="253957"/>
              </a:solidFill>
              <a:effectLst/>
              <a:uLnTx/>
              <a:uFillTx/>
              <a:latin typeface="+mn-lt"/>
              <a:sym typeface="Arial Narrow"/>
            </a:endParaRPr>
          </a:p>
          <a:p>
            <a:pPr marL="0" marR="0" lvl="0" indent="0" algn="l" defTabSz="821531" rtl="0" eaLnBrk="1" fontAlgn="auto" latinLnBrk="0" hangingPunct="0">
              <a:lnSpc>
                <a:spcPct val="100000"/>
              </a:lnSpc>
              <a:spcBef>
                <a:spcPts val="2800"/>
              </a:spcBef>
              <a:spcAft>
                <a:spcPts val="0"/>
              </a:spcAft>
              <a:buClrTx/>
              <a:buSzPct val="100000"/>
              <a:buFontTx/>
              <a:buNone/>
              <a:tabLst/>
              <a:defRPr sz="2800">
                <a:solidFill>
                  <a:srgbClr val="253957"/>
                </a:solidFill>
                <a:latin typeface="+mn-lt"/>
                <a:ea typeface="+mn-ea"/>
                <a:cs typeface="+mn-cs"/>
                <a:sym typeface="Arial Narrow"/>
              </a:defRPr>
            </a:pPr>
            <a:r>
              <a:rPr kumimoji="0" lang="ru-RU" sz="4400" b="0" i="0" u="none" strike="noStrike" kern="0" cap="none" spc="0" normalizeH="0" baseline="0" noProof="0" dirty="0">
                <a:ln>
                  <a:noFill/>
                </a:ln>
                <a:solidFill>
                  <a:srgbClr val="253957"/>
                </a:solidFill>
                <a:effectLst/>
                <a:uLnTx/>
                <a:uFillTx/>
                <a:latin typeface="+mn-lt"/>
                <a:sym typeface="Arial Narrow"/>
              </a:rPr>
              <a:t>Изначально предполагалась для классификации текста</a:t>
            </a:r>
            <a:r>
              <a:rPr kumimoji="0" lang="ru-RU" sz="4400" b="0" i="0" u="none" strike="noStrike" kern="0" cap="none" spc="0" normalizeH="0" noProof="0" dirty="0">
                <a:ln>
                  <a:noFill/>
                </a:ln>
                <a:solidFill>
                  <a:srgbClr val="253957"/>
                </a:solidFill>
                <a:effectLst/>
                <a:uLnTx/>
                <a:uFillTx/>
                <a:latin typeface="+mn-lt"/>
                <a:sym typeface="Arial Narrow"/>
              </a:rPr>
              <a:t> (</a:t>
            </a:r>
            <a:r>
              <a:rPr lang="en-US" sz="4400" dirty="0">
                <a:solidFill>
                  <a:srgbClr val="253957"/>
                </a:solidFill>
                <a:highlight>
                  <a:scrgbClr r="0" g="0" b="0">
                    <a:alpha val="0"/>
                  </a:scrgbClr>
                </a:highlight>
                <a:latin typeface="+mn-lt"/>
                <a:sym typeface="Arial Narrow"/>
                <a:hlinkClick r:id="rId4"/>
              </a:rPr>
              <a:t>https://arxiv.org/pdf/1607.01759.pdf</a:t>
            </a:r>
            <a:r>
              <a:rPr lang="ru-RU" sz="4400" dirty="0">
                <a:solidFill>
                  <a:srgbClr val="253957"/>
                </a:solidFill>
                <a:highlight>
                  <a:scrgbClr r="0" g="0" b="0">
                    <a:alpha val="0"/>
                  </a:scrgbClr>
                </a:highlight>
                <a:latin typeface="+mn-lt"/>
                <a:sym typeface="Arial Narrow"/>
              </a:rPr>
              <a:t>), но может быть использована отдельно для представления слов (</a:t>
            </a:r>
            <a:r>
              <a:rPr lang="en-US" sz="4400" kern="1200" dirty="0">
                <a:solidFill>
                  <a:srgbClr val="808080"/>
                </a:solidFill>
                <a:latin typeface="+mn-lt"/>
                <a:ea typeface="Arial Unicode MS" pitchFamily="2"/>
                <a:cs typeface="Arial Unicode MS" pitchFamily="2"/>
                <a:hlinkClick r:id="rId5"/>
              </a:rPr>
              <a:t>https://www.mitpressjournals.org/doi/pdfplus/10.1162/tacl_a_00051</a:t>
            </a:r>
            <a:r>
              <a:rPr lang="ru-RU" sz="4400" kern="1200" dirty="0">
                <a:solidFill>
                  <a:srgbClr val="808080"/>
                </a:solidFill>
                <a:latin typeface="+mn-lt"/>
                <a:ea typeface="Arial Unicode MS" pitchFamily="2"/>
                <a:cs typeface="Arial Unicode MS" pitchFamily="2"/>
              </a:rPr>
              <a:t>)</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latin typeface="+mn-lt"/>
                <a:sym typeface="Arial Narrow"/>
                <a:hlinkClick r:id="rId6"/>
              </a:rPr>
              <a:t>http://www.fasttext.cc/</a:t>
            </a:r>
            <a:endParaRPr lang="en-US" sz="4400" dirty="0">
              <a:solidFill>
                <a:srgbClr val="253957"/>
              </a:solidFill>
              <a:latin typeface="+mn-lt"/>
              <a:sym typeface="Arial Narrow"/>
            </a:endParaRPr>
          </a:p>
          <a:p>
            <a:pPr lvl="0" algn="l">
              <a:spcBef>
                <a:spcPts val="2800"/>
              </a:spcBef>
              <a:buSzPct val="100000"/>
              <a:defRPr sz="2800">
                <a:solidFill>
                  <a:srgbClr val="253957"/>
                </a:solidFill>
                <a:latin typeface="+mn-lt"/>
                <a:ea typeface="+mn-ea"/>
                <a:cs typeface="+mn-cs"/>
                <a:sym typeface="Arial Narrow"/>
              </a:defRPr>
            </a:pPr>
            <a:endParaRPr lang="ru-RU" sz="4400" kern="1200" dirty="0">
              <a:solidFill>
                <a:srgbClr val="808080"/>
              </a:solidFill>
              <a:latin typeface="+mn-lt"/>
              <a:ea typeface="Arial Unicode MS" pitchFamily="2"/>
              <a:cs typeface="Arial Unicode MS" pitchFamily="2"/>
            </a:endParaRPr>
          </a:p>
          <a:p>
            <a:pPr lvl="0" algn="l">
              <a:spcBef>
                <a:spcPts val="2800"/>
              </a:spcBef>
              <a:buSzPct val="100000"/>
              <a:defRPr sz="2800">
                <a:solidFill>
                  <a:srgbClr val="253957"/>
                </a:solidFill>
                <a:latin typeface="+mn-lt"/>
                <a:ea typeface="+mn-ea"/>
                <a:cs typeface="+mn-cs"/>
                <a:sym typeface="Arial Narrow"/>
              </a:defRPr>
            </a:pPr>
            <a:endParaRPr kumimoji="0" lang="en-US" sz="4400" b="0" i="0" u="none" strike="noStrike" kern="0" cap="none" spc="0" normalizeH="0" baseline="0" noProof="0" dirty="0">
              <a:ln>
                <a:noFill/>
              </a:ln>
              <a:solidFill>
                <a:srgbClr val="253957"/>
              </a:solidFill>
              <a:effectLst/>
              <a:uLnTx/>
              <a:uFillTx/>
              <a:latin typeface="+mn-lt"/>
              <a:sym typeface="Arial Narrow"/>
            </a:endParaRPr>
          </a:p>
          <a:p>
            <a:pPr marL="457200" marR="0" lvl="0" indent="-457200" algn="l" defTabSz="821531" rtl="0" eaLnBrk="1" fontAlgn="auto" latinLnBrk="0" hangingPunct="0">
              <a:lnSpc>
                <a:spcPct val="100000"/>
              </a:lnSpc>
              <a:spcBef>
                <a:spcPts val="2800"/>
              </a:spcBef>
              <a:spcAft>
                <a:spcPts val="0"/>
              </a:spcAft>
              <a:buClrTx/>
              <a:buSzPct val="100000"/>
              <a:buFont typeface="Wingdings" panose="05000000000000000000" pitchFamily="2" charset="2"/>
              <a:buChar char="§"/>
              <a:tabLst/>
              <a:defRPr sz="2800">
                <a:solidFill>
                  <a:srgbClr val="253957"/>
                </a:solidFill>
                <a:latin typeface="+mn-lt"/>
                <a:ea typeface="+mn-ea"/>
                <a:cs typeface="+mn-cs"/>
                <a:sym typeface="Arial Narrow"/>
              </a:defRPr>
            </a:pPr>
            <a:endParaRPr kumimoji="0" lang="en-GB" sz="4400" b="0" i="0" u="none" strike="noStrike" kern="0" cap="none" spc="0" normalizeH="0" baseline="0" noProof="0" dirty="0">
              <a:ln>
                <a:noFill/>
              </a:ln>
              <a:solidFill>
                <a:srgbClr val="253957"/>
              </a:solidFill>
              <a:effectLst/>
              <a:uLnTx/>
              <a:uFillTx/>
              <a:latin typeface="+mn-lt"/>
              <a:sym typeface="Arial Narrow"/>
            </a:endParaRPr>
          </a:p>
          <a:p>
            <a:pPr marL="457200" marR="0" lvl="0" indent="-457200" algn="l" defTabSz="821531" rtl="0" eaLnBrk="1" fontAlgn="auto" latinLnBrk="0" hangingPunct="0">
              <a:lnSpc>
                <a:spcPct val="100000"/>
              </a:lnSpc>
              <a:spcBef>
                <a:spcPts val="2800"/>
              </a:spcBef>
              <a:spcAft>
                <a:spcPts val="0"/>
              </a:spcAft>
              <a:buClrTx/>
              <a:buSzPct val="100000"/>
              <a:buFont typeface="Wingdings" panose="05000000000000000000" pitchFamily="2" charset="2"/>
              <a:buChar char="§"/>
              <a:tabLst/>
              <a:defRPr sz="2800">
                <a:solidFill>
                  <a:srgbClr val="253957"/>
                </a:solidFill>
                <a:latin typeface="+mn-lt"/>
                <a:ea typeface="+mn-ea"/>
                <a:cs typeface="+mn-cs"/>
                <a:sym typeface="Arial Narrow"/>
              </a:defRPr>
            </a:pPr>
            <a:endParaRPr kumimoji="0" lang="en-US" sz="3200" b="0" i="0" u="none" strike="noStrike" kern="0" cap="none" spc="0" normalizeH="0" baseline="0" noProof="0" dirty="0">
              <a:ln>
                <a:noFill/>
              </a:ln>
              <a:solidFill>
                <a:srgbClr val="253957"/>
              </a:solidFill>
              <a:effectLst/>
              <a:uLnTx/>
              <a:uFillTx/>
              <a:latin typeface="+mn-lt"/>
              <a:sym typeface="Arial Narrow"/>
            </a:endParaRPr>
          </a:p>
        </p:txBody>
      </p:sp>
    </p:spTree>
    <p:extLst>
      <p:ext uri="{BB962C8B-B14F-4D97-AF65-F5344CB8AC3E}">
        <p14:creationId xmlns:p14="http://schemas.microsoft.com/office/powerpoint/2010/main" val="43988429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err="1">
                <a:solidFill>
                  <a:srgbClr val="253957"/>
                </a:solidFill>
                <a:latin typeface="Arial Narrow"/>
                <a:sym typeface="Arial Narrow"/>
              </a:rPr>
              <a:t>FastText</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8" y="4481737"/>
            <a:ext cx="18039335"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latin typeface="+mn-lt"/>
                <a:sym typeface="Arial Narrow"/>
              </a:rPr>
              <a:t>Основная идея: </a:t>
            </a:r>
            <a:r>
              <a:rPr lang="ru-RU" sz="4800" dirty="0">
                <a:solidFill>
                  <a:srgbClr val="253957"/>
                </a:solidFill>
                <a:latin typeface="+mn-lt"/>
                <a:sym typeface="Arial Narrow"/>
              </a:rPr>
              <a:t>использование информации о частях слов</a:t>
            </a:r>
          </a:p>
          <a:p>
            <a:pPr lvl="0" algn="l">
              <a:spcBef>
                <a:spcPts val="2800"/>
              </a:spcBef>
              <a:buSzPct val="100000"/>
              <a:defRPr sz="2800">
                <a:solidFill>
                  <a:srgbClr val="253957"/>
                </a:solidFill>
                <a:latin typeface="+mn-lt"/>
                <a:ea typeface="+mn-ea"/>
                <a:cs typeface="+mn-cs"/>
                <a:sym typeface="Arial Narrow"/>
              </a:defRPr>
            </a:pPr>
            <a:r>
              <a:rPr lang="ru-RU" sz="4800" kern="1200" dirty="0">
                <a:solidFill>
                  <a:srgbClr val="253957"/>
                </a:solidFill>
                <a:latin typeface="+mn-lt"/>
                <a:ea typeface="Arial Unicode MS" pitchFamily="2"/>
                <a:cs typeface="Arial Unicode MS" pitchFamily="2"/>
              </a:rPr>
              <a:t>Использует символьные </a:t>
            </a:r>
            <a:r>
              <a:rPr lang="en-US" sz="4800" kern="1200" dirty="0">
                <a:solidFill>
                  <a:srgbClr val="253957"/>
                </a:solidFill>
                <a:latin typeface="+mn-lt"/>
                <a:ea typeface="Arial Unicode MS" pitchFamily="2"/>
                <a:cs typeface="Arial Unicode MS" pitchFamily="2"/>
              </a:rPr>
              <a:t>n-</a:t>
            </a:r>
            <a:r>
              <a:rPr lang="ru-RU" sz="4800" kern="1200" dirty="0" err="1">
                <a:solidFill>
                  <a:srgbClr val="253957"/>
                </a:solidFill>
                <a:latin typeface="+mn-lt"/>
                <a:ea typeface="Arial Unicode MS" pitchFamily="2"/>
                <a:cs typeface="Arial Unicode MS" pitchFamily="2"/>
              </a:rPr>
              <a:t>грамы</a:t>
            </a:r>
            <a:r>
              <a:rPr lang="en-US" sz="4800" kern="1200" dirty="0">
                <a:solidFill>
                  <a:srgbClr val="253957"/>
                </a:solidFill>
                <a:latin typeface="+mn-lt"/>
                <a:ea typeface="Arial Unicode MS" pitchFamily="2"/>
                <a:cs typeface="Arial Unicode MS" pitchFamily="2"/>
              </a:rPr>
              <a:t>:</a:t>
            </a:r>
          </a:p>
          <a:p>
            <a:pPr marL="685800" lvl="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kern="1200" dirty="0">
                <a:solidFill>
                  <a:srgbClr val="253957"/>
                </a:solidFill>
                <a:latin typeface="+mn-lt"/>
                <a:ea typeface="Arial Unicode MS" pitchFamily="2"/>
                <a:cs typeface="Arial Unicode MS" pitchFamily="2"/>
              </a:rPr>
              <a:t>морфологические признаки</a:t>
            </a:r>
            <a:r>
              <a:rPr lang="en-US" sz="4800" kern="1200" dirty="0">
                <a:solidFill>
                  <a:srgbClr val="253957"/>
                </a:solidFill>
                <a:latin typeface="+mn-lt"/>
                <a:ea typeface="Arial Unicode MS" pitchFamily="2"/>
                <a:cs typeface="Arial Unicode MS" pitchFamily="2"/>
              </a:rPr>
              <a:t>, </a:t>
            </a:r>
            <a:r>
              <a:rPr lang="ru-RU" sz="4800" kern="1200" dirty="0">
                <a:solidFill>
                  <a:srgbClr val="253957"/>
                </a:solidFill>
                <a:latin typeface="+mn-lt"/>
                <a:ea typeface="Arial Unicode MS" pitchFamily="2"/>
                <a:cs typeface="Arial Unicode MS" pitchFamily="2"/>
              </a:rPr>
              <a:t>не только контекст</a:t>
            </a:r>
            <a:r>
              <a:rPr lang="en-US" sz="4800" kern="1200" dirty="0">
                <a:solidFill>
                  <a:srgbClr val="253957"/>
                </a:solidFill>
                <a:latin typeface="+mn-lt"/>
                <a:ea typeface="Arial Unicode MS" pitchFamily="2"/>
                <a:cs typeface="Arial Unicode MS" pitchFamily="2"/>
              </a:rPr>
              <a:t>;</a:t>
            </a:r>
          </a:p>
          <a:p>
            <a:pPr marL="685800" lvl="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kern="1200" dirty="0">
                <a:solidFill>
                  <a:srgbClr val="253957"/>
                </a:solidFill>
                <a:latin typeface="+mn-lt"/>
                <a:ea typeface="Arial Unicode MS" pitchFamily="2"/>
                <a:cs typeface="Arial Unicode MS" pitchFamily="2"/>
              </a:rPr>
              <a:t>каждое слово представляется в виде комбинации (мешка) символьных </a:t>
            </a:r>
            <a:r>
              <a:rPr lang="en-US" sz="4800" kern="1200" dirty="0">
                <a:solidFill>
                  <a:srgbClr val="253957"/>
                </a:solidFill>
                <a:ea typeface="Arial Unicode MS" pitchFamily="2"/>
                <a:cs typeface="Arial Unicode MS" pitchFamily="2"/>
                <a:sym typeface="Arial Narrow"/>
              </a:rPr>
              <a:t>n-</a:t>
            </a:r>
            <a:r>
              <a:rPr lang="ru-RU" sz="4800" kern="1200" dirty="0" err="1">
                <a:solidFill>
                  <a:srgbClr val="253957"/>
                </a:solidFill>
                <a:ea typeface="Arial Unicode MS" pitchFamily="2"/>
                <a:cs typeface="Arial Unicode MS" pitchFamily="2"/>
                <a:sym typeface="Arial Narrow"/>
              </a:rPr>
              <a:t>грам</a:t>
            </a:r>
            <a:r>
              <a:rPr lang="en-US" sz="4800" kern="1200" dirty="0">
                <a:solidFill>
                  <a:srgbClr val="253957"/>
                </a:solidFill>
                <a:latin typeface="+mn-lt"/>
                <a:ea typeface="Arial Unicode MS" pitchFamily="2"/>
                <a:cs typeface="Arial Unicode MS" pitchFamily="2"/>
              </a:rPr>
              <a:t>.</a:t>
            </a:r>
            <a:endParaRPr lang="ru-RU" sz="4800" kern="1200" dirty="0">
              <a:solidFill>
                <a:srgbClr val="253957"/>
              </a:solidFill>
              <a:latin typeface="+mn-lt"/>
              <a:ea typeface="Arial Unicode MS" pitchFamily="2"/>
              <a:cs typeface="Arial Unicode MS" pitchFamily="2"/>
            </a:endParaRPr>
          </a:p>
          <a:p>
            <a:pPr lvl="0" algn="l">
              <a:spcBef>
                <a:spcPts val="2800"/>
              </a:spcBef>
              <a:buSzPct val="100000"/>
              <a:defRPr sz="2800">
                <a:solidFill>
                  <a:srgbClr val="253957"/>
                </a:solidFill>
                <a:latin typeface="+mn-lt"/>
                <a:ea typeface="+mn-ea"/>
                <a:cs typeface="+mn-cs"/>
                <a:sym typeface="Arial Narrow"/>
              </a:defRPr>
            </a:pPr>
            <a:r>
              <a:rPr lang="en-US" sz="4800" kern="1200" dirty="0">
                <a:solidFill>
                  <a:srgbClr val="253957"/>
                </a:solidFill>
                <a:latin typeface="Consolas" panose="020B0609020204030204" pitchFamily="49" charset="0"/>
                <a:ea typeface="Arial Unicode MS" pitchFamily="2"/>
                <a:cs typeface="Arial Unicode MS" pitchFamily="2"/>
              </a:rPr>
              <a:t>   where: &lt;</a:t>
            </a:r>
            <a:r>
              <a:rPr lang="en-US" sz="4800" kern="1200" dirty="0" err="1">
                <a:solidFill>
                  <a:srgbClr val="253957"/>
                </a:solidFill>
                <a:latin typeface="Consolas" panose="020B0609020204030204" pitchFamily="49" charset="0"/>
                <a:ea typeface="Arial Unicode MS" pitchFamily="2"/>
                <a:cs typeface="Arial Unicode MS" pitchFamily="2"/>
              </a:rPr>
              <a:t>wh</a:t>
            </a:r>
            <a:r>
              <a:rPr lang="en-US" sz="4800" kern="1200" dirty="0">
                <a:solidFill>
                  <a:srgbClr val="253957"/>
                </a:solidFill>
                <a:latin typeface="Consolas" panose="020B0609020204030204" pitchFamily="49" charset="0"/>
                <a:ea typeface="Arial Unicode MS" pitchFamily="2"/>
                <a:cs typeface="Arial Unicode MS" pitchFamily="2"/>
              </a:rPr>
              <a:t>, </a:t>
            </a:r>
            <a:r>
              <a:rPr lang="en-US" sz="4800" kern="1200" dirty="0" err="1">
                <a:solidFill>
                  <a:srgbClr val="253957"/>
                </a:solidFill>
                <a:latin typeface="Consolas" panose="020B0609020204030204" pitchFamily="49" charset="0"/>
                <a:ea typeface="Arial Unicode MS" pitchFamily="2"/>
                <a:cs typeface="Arial Unicode MS" pitchFamily="2"/>
              </a:rPr>
              <a:t>whe</a:t>
            </a:r>
            <a:r>
              <a:rPr lang="en-US" sz="4800" kern="1200" dirty="0">
                <a:solidFill>
                  <a:srgbClr val="253957"/>
                </a:solidFill>
                <a:latin typeface="Consolas" panose="020B0609020204030204" pitchFamily="49" charset="0"/>
                <a:ea typeface="Arial Unicode MS" pitchFamily="2"/>
                <a:cs typeface="Arial Unicode MS" pitchFamily="2"/>
              </a:rPr>
              <a:t>, her, ere, re&gt;, &lt;where&gt;</a:t>
            </a:r>
          </a:p>
          <a:p>
            <a:pPr marL="685800" lvl="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kern="1200" dirty="0" err="1">
                <a:solidFill>
                  <a:srgbClr val="253957"/>
                </a:solidFill>
                <a:latin typeface="+mn-lt"/>
                <a:ea typeface="Arial Unicode MS" pitchFamily="2"/>
                <a:cs typeface="Arial Unicode MS" pitchFamily="2"/>
              </a:rPr>
              <a:t>эмбединг</a:t>
            </a:r>
            <a:r>
              <a:rPr lang="ru-RU" sz="4800" kern="1200" dirty="0">
                <a:solidFill>
                  <a:srgbClr val="253957"/>
                </a:solidFill>
                <a:latin typeface="+mn-lt"/>
                <a:ea typeface="Arial Unicode MS" pitchFamily="2"/>
                <a:cs typeface="Arial Unicode MS" pitchFamily="2"/>
              </a:rPr>
              <a:t> каждого слова – сумма представлений его </a:t>
            </a:r>
            <a:r>
              <a:rPr lang="en-US" sz="4800" kern="1200" dirty="0">
                <a:solidFill>
                  <a:srgbClr val="253957"/>
                </a:solidFill>
                <a:ea typeface="Arial Unicode MS" pitchFamily="2"/>
                <a:cs typeface="Arial Unicode MS" pitchFamily="2"/>
                <a:sym typeface="Arial Narrow"/>
              </a:rPr>
              <a:t>n-</a:t>
            </a:r>
            <a:r>
              <a:rPr lang="ru-RU" sz="4800" kern="1200" dirty="0" err="1">
                <a:solidFill>
                  <a:srgbClr val="253957"/>
                </a:solidFill>
                <a:ea typeface="Arial Unicode MS" pitchFamily="2"/>
                <a:cs typeface="Arial Unicode MS" pitchFamily="2"/>
                <a:sym typeface="Arial Narrow"/>
              </a:rPr>
              <a:t>грам</a:t>
            </a:r>
            <a:endParaRPr lang="ru-RU" sz="4800" kern="1200" dirty="0">
              <a:solidFill>
                <a:srgbClr val="253957"/>
              </a:solidFill>
              <a:ea typeface="Arial Unicode MS" pitchFamily="2"/>
              <a:cs typeface="Arial Unicode MS" pitchFamily="2"/>
              <a:sym typeface="Arial Narrow"/>
            </a:endParaRPr>
          </a:p>
          <a:p>
            <a:pPr lvl="0" algn="l">
              <a:spcBef>
                <a:spcPts val="2800"/>
              </a:spcBef>
              <a:buSzPct val="100000"/>
              <a:defRPr sz="2800">
                <a:solidFill>
                  <a:srgbClr val="253957"/>
                </a:solidFill>
                <a:latin typeface="+mn-lt"/>
                <a:ea typeface="+mn-ea"/>
                <a:cs typeface="+mn-cs"/>
                <a:sym typeface="Arial Narrow"/>
              </a:defRPr>
            </a:pPr>
            <a:r>
              <a:rPr lang="ru-RU" sz="4800" b="1" kern="1200" dirty="0">
                <a:solidFill>
                  <a:srgbClr val="253957"/>
                </a:solidFill>
                <a:latin typeface="+mn-lt"/>
                <a:ea typeface="Arial Unicode MS" pitchFamily="2"/>
                <a:cs typeface="Arial Unicode MS" pitchFamily="2"/>
                <a:sym typeface="Arial Narrow"/>
              </a:rPr>
              <a:t>Модель</a:t>
            </a:r>
            <a:r>
              <a:rPr lang="ru-RU" sz="4800" kern="1200" dirty="0">
                <a:solidFill>
                  <a:srgbClr val="253957"/>
                </a:solidFill>
                <a:latin typeface="+mn-lt"/>
                <a:ea typeface="Arial Unicode MS" pitchFamily="2"/>
                <a:cs typeface="Arial Unicode MS" pitchFamily="2"/>
                <a:sym typeface="Arial Narrow"/>
              </a:rPr>
              <a:t>: </a:t>
            </a:r>
            <a:r>
              <a:rPr lang="en-GB" sz="4800" kern="1200" dirty="0">
                <a:solidFill>
                  <a:srgbClr val="253957"/>
                </a:solidFill>
                <a:latin typeface="+mn-lt"/>
                <a:ea typeface="Arial Unicode MS" pitchFamily="2"/>
                <a:cs typeface="Arial Unicode MS" pitchFamily="2"/>
                <a:sym typeface="Arial Narrow"/>
              </a:rPr>
              <a:t>SGNS (skip gram with negative sampling)</a:t>
            </a:r>
            <a:endParaRPr lang="en-US" sz="4800" kern="1200" dirty="0">
              <a:solidFill>
                <a:srgbClr val="253957"/>
              </a:solidFill>
              <a:latin typeface="+mn-lt"/>
              <a:ea typeface="Arial Unicode MS" pitchFamily="2"/>
              <a:cs typeface="Arial Unicode MS" pitchFamily="2"/>
            </a:endParaRPr>
          </a:p>
          <a:p>
            <a:pPr lvl="0" algn="l">
              <a:spcBef>
                <a:spcPts val="2800"/>
              </a:spcBef>
              <a:buSzPct val="100000"/>
              <a:defRPr sz="2800">
                <a:solidFill>
                  <a:srgbClr val="253957"/>
                </a:solidFill>
                <a:latin typeface="+mn-lt"/>
                <a:ea typeface="+mn-ea"/>
                <a:cs typeface="+mn-cs"/>
                <a:sym typeface="Arial Narrow"/>
              </a:defRPr>
            </a:pPr>
            <a:endParaRPr lang="ru-RU" sz="4800" kern="1200" dirty="0">
              <a:solidFill>
                <a:srgbClr val="253957"/>
              </a:solidFill>
              <a:latin typeface="+mn-lt"/>
              <a:ea typeface="Arial Unicode MS" pitchFamily="2"/>
              <a:cs typeface="Arial Unicode MS" pitchFamily="2"/>
            </a:endParaRPr>
          </a:p>
          <a:p>
            <a:pPr lvl="0" algn="l">
              <a:spcBef>
                <a:spcPts val="2800"/>
              </a:spcBef>
              <a:buSzPct val="100000"/>
              <a:defRPr sz="2800">
                <a:solidFill>
                  <a:srgbClr val="253957"/>
                </a:solidFill>
                <a:latin typeface="+mn-lt"/>
                <a:ea typeface="+mn-ea"/>
                <a:cs typeface="+mn-cs"/>
                <a:sym typeface="Arial Narrow"/>
              </a:defRPr>
            </a:pPr>
            <a:endParaRPr kumimoji="0" lang="en-US" sz="4800" b="0" i="0" u="none" strike="noStrike" kern="0" cap="none" spc="0" normalizeH="0" baseline="0" noProof="0" dirty="0">
              <a:ln>
                <a:noFill/>
              </a:ln>
              <a:solidFill>
                <a:srgbClr val="253957"/>
              </a:solidFill>
              <a:effectLst/>
              <a:uLnTx/>
              <a:uFillTx/>
              <a:latin typeface="+mn-lt"/>
              <a:sym typeface="Arial Narrow"/>
            </a:endParaRPr>
          </a:p>
          <a:p>
            <a:pPr marL="457200" marR="0" lvl="0" indent="-457200" algn="l" defTabSz="821531" rtl="0" eaLnBrk="1" fontAlgn="auto" latinLnBrk="0" hangingPunct="0">
              <a:lnSpc>
                <a:spcPct val="100000"/>
              </a:lnSpc>
              <a:spcBef>
                <a:spcPts val="2800"/>
              </a:spcBef>
              <a:spcAft>
                <a:spcPts val="0"/>
              </a:spcAft>
              <a:buClrTx/>
              <a:buSzPct val="100000"/>
              <a:buFont typeface="Wingdings" panose="05000000000000000000" pitchFamily="2" charset="2"/>
              <a:buChar char="§"/>
              <a:tabLst/>
              <a:defRPr sz="2800">
                <a:solidFill>
                  <a:srgbClr val="253957"/>
                </a:solidFill>
                <a:latin typeface="+mn-lt"/>
                <a:ea typeface="+mn-ea"/>
                <a:cs typeface="+mn-cs"/>
                <a:sym typeface="Arial Narrow"/>
              </a:defRPr>
            </a:pPr>
            <a:endParaRPr kumimoji="0" lang="en-GB" sz="4800" b="0" i="0" u="none" strike="noStrike" kern="0" cap="none" spc="0" normalizeH="0" baseline="0" noProof="0" dirty="0">
              <a:ln>
                <a:noFill/>
              </a:ln>
              <a:solidFill>
                <a:srgbClr val="253957"/>
              </a:solidFill>
              <a:effectLst/>
              <a:uLnTx/>
              <a:uFillTx/>
              <a:latin typeface="+mn-lt"/>
              <a:sym typeface="Arial Narrow"/>
            </a:endParaRPr>
          </a:p>
          <a:p>
            <a:pPr marL="457200" marR="0" lvl="0" indent="-457200" algn="l" defTabSz="821531" rtl="0" eaLnBrk="1" fontAlgn="auto" latinLnBrk="0" hangingPunct="0">
              <a:lnSpc>
                <a:spcPct val="100000"/>
              </a:lnSpc>
              <a:spcBef>
                <a:spcPts val="2800"/>
              </a:spcBef>
              <a:spcAft>
                <a:spcPts val="0"/>
              </a:spcAft>
              <a:buClrTx/>
              <a:buSzPct val="100000"/>
              <a:buFont typeface="Wingdings" panose="05000000000000000000" pitchFamily="2" charset="2"/>
              <a:buChar char="§"/>
              <a:tabLst/>
              <a:defRPr sz="2800">
                <a:solidFill>
                  <a:srgbClr val="253957"/>
                </a:solidFill>
                <a:latin typeface="+mn-lt"/>
                <a:ea typeface="+mn-ea"/>
                <a:cs typeface="+mn-cs"/>
                <a:sym typeface="Arial Narrow"/>
              </a:defRPr>
            </a:pPr>
            <a:endParaRPr kumimoji="0" lang="en-US" sz="4800" b="0" i="0" u="none" strike="noStrike" kern="0" cap="none" spc="0" normalizeH="0" baseline="0" noProof="0" dirty="0">
              <a:ln>
                <a:noFill/>
              </a:ln>
              <a:solidFill>
                <a:srgbClr val="253957"/>
              </a:solidFill>
              <a:effectLst/>
              <a:uLnTx/>
              <a:uFillTx/>
              <a:latin typeface="+mn-lt"/>
              <a:sym typeface="Arial Narrow"/>
            </a:endParaRPr>
          </a:p>
        </p:txBody>
      </p:sp>
    </p:spTree>
    <p:extLst>
      <p:ext uri="{BB962C8B-B14F-4D97-AF65-F5344CB8AC3E}">
        <p14:creationId xmlns:p14="http://schemas.microsoft.com/office/powerpoint/2010/main" val="277755610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5855296" y="2214562"/>
            <a:ext cx="13926587" cy="10852491"/>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err="1">
                <a:solidFill>
                  <a:srgbClr val="253957"/>
                </a:solidFill>
                <a:latin typeface="Arial Narrow"/>
                <a:sym typeface="Arial Narrow"/>
              </a:rPr>
              <a:t>FastText</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167584432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193062"/>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Word2vec vs </a:t>
            </a:r>
            <a:r>
              <a:rPr lang="en-US" sz="7000" b="1" cap="all" dirty="0" err="1">
                <a:solidFill>
                  <a:srgbClr val="253957"/>
                </a:solidFill>
                <a:latin typeface="Arial Narrow"/>
                <a:sym typeface="Arial Narrow"/>
              </a:rPr>
              <a:t>FastText</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454696" y="4109315"/>
            <a:ext cx="23497256" cy="8758616"/>
          </a:xfrm>
          <a:prstGeom prst="rect">
            <a:avLst/>
          </a:prstGeom>
        </p:spPr>
      </p:pic>
    </p:spTree>
    <p:extLst>
      <p:ext uri="{BB962C8B-B14F-4D97-AF65-F5344CB8AC3E}">
        <p14:creationId xmlns:p14="http://schemas.microsoft.com/office/powerpoint/2010/main" val="17270631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161597" y="5630817"/>
            <a:ext cx="13023740" cy="3221395"/>
          </a:xfrm>
          <a:prstGeom prst="rect">
            <a:avLst/>
          </a:prstGeom>
        </p:spPr>
        <p:txBody>
          <a:bodyPr wrap="square">
            <a:spAutoFit/>
          </a:bodyPr>
          <a:lstStyle/>
          <a:p>
            <a:pPr algn="r">
              <a:spcBef>
                <a:spcPts val="2800"/>
              </a:spcBef>
              <a:buSzPct val="100000"/>
              <a:defRPr sz="2800">
                <a:solidFill>
                  <a:srgbClr val="253957"/>
                </a:solidFill>
                <a:latin typeface="+mn-lt"/>
                <a:ea typeface="+mn-ea"/>
                <a:cs typeface="+mn-cs"/>
                <a:sym typeface="Arial Narrow"/>
              </a:defRPr>
            </a:pPr>
            <a:r>
              <a:rPr lang="de-DE" sz="6000" dirty="0">
                <a:solidFill>
                  <a:srgbClr val="253957"/>
                </a:solidFill>
                <a:sym typeface="Arial Narrow"/>
              </a:rPr>
              <a:t>“Die Bedeutung eines Wortes liegt in seinem Gebrauch.”</a:t>
            </a:r>
          </a:p>
          <a:p>
            <a:pPr algn="r">
              <a:spcBef>
                <a:spcPts val="2800"/>
              </a:spcBef>
              <a:buSzPct val="100000"/>
              <a:defRPr sz="2800">
                <a:solidFill>
                  <a:srgbClr val="253957"/>
                </a:solidFill>
                <a:latin typeface="+mn-lt"/>
                <a:ea typeface="+mn-ea"/>
                <a:cs typeface="+mn-cs"/>
                <a:sym typeface="Arial Narrow"/>
              </a:defRPr>
            </a:pPr>
            <a:r>
              <a:rPr lang="de-DE" sz="6000" dirty="0">
                <a:solidFill>
                  <a:srgbClr val="253957"/>
                </a:solidFill>
                <a:sym typeface="Arial Narrow"/>
              </a:rPr>
              <a:t>— Ludwig Wittgenstein</a:t>
            </a:r>
            <a:endParaRPr lang="en-US" sz="6000" dirty="0">
              <a:solidFill>
                <a:srgbClr val="253957"/>
              </a:solidFill>
              <a:sym typeface="Arial Narrow"/>
            </a:endParaRPr>
          </a:p>
        </p:txBody>
      </p:sp>
      <p:sp>
        <p:nvSpPr>
          <p:cNvPr id="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Что такое смысл?</a:t>
            </a:r>
            <a:endParaRPr lang="en-GB" sz="7200" b="1" cap="all" dirty="0">
              <a:solidFill>
                <a:srgbClr val="253957"/>
              </a:solidFill>
              <a:sym typeface="Arial Narrow"/>
            </a:endParaRPr>
          </a:p>
        </p:txBody>
      </p:sp>
      <p:pic>
        <p:nvPicPr>
          <p:cNvPr id="10"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2289" y="3129389"/>
            <a:ext cx="5796699" cy="8483246"/>
          </a:xfrm>
          <a:prstGeom prst="rect">
            <a:avLst/>
          </a:prstGeom>
        </p:spPr>
      </p:pic>
      <p:sp>
        <p:nvSpPr>
          <p:cNvPr id="11" name="Прямоугольник 10"/>
          <p:cNvSpPr/>
          <p:nvPr/>
        </p:nvSpPr>
        <p:spPr>
          <a:xfrm>
            <a:off x="14568264" y="12111962"/>
            <a:ext cx="12197662" cy="830997"/>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GB" sz="4800" dirty="0">
                <a:solidFill>
                  <a:srgbClr val="253957"/>
                </a:solidFill>
                <a:sym typeface="Arial Narrow"/>
              </a:rPr>
              <a:t>Ludwig Wittgenstein (1889-1951)</a:t>
            </a:r>
            <a:endParaRPr lang="en-US" sz="4800" dirty="0">
              <a:solidFill>
                <a:srgbClr val="253957"/>
              </a:solidFill>
              <a:sym typeface="Arial Narrow"/>
            </a:endParaRPr>
          </a:p>
        </p:txBody>
      </p:sp>
    </p:spTree>
    <p:extLst>
      <p:ext uri="{BB962C8B-B14F-4D97-AF65-F5344CB8AC3E}">
        <p14:creationId xmlns:p14="http://schemas.microsoft.com/office/powerpoint/2010/main" val="76303061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26606" y="2037858"/>
            <a:ext cx="20038402"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ru-RU" sz="7000" b="1" cap="all" dirty="0">
                <a:solidFill>
                  <a:srgbClr val="253957"/>
                </a:solidFill>
                <a:latin typeface="Arial Narrow"/>
                <a:sym typeface="Arial Narrow"/>
              </a:rPr>
              <a:t>Множество других моделей и приложений</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9" name="Рисунок 8"/>
          <p:cNvPicPr>
            <a:picLocks noChangeAspect="1"/>
          </p:cNvPicPr>
          <p:nvPr/>
        </p:nvPicPr>
        <p:blipFill>
          <a:blip r:embed="rId4">
            <a:lum/>
            <a:alphaModFix/>
          </a:blip>
          <a:srcRect/>
          <a:stretch>
            <a:fillRect/>
          </a:stretch>
        </p:blipFill>
        <p:spPr>
          <a:xfrm>
            <a:off x="3911080" y="3257600"/>
            <a:ext cx="17044171" cy="9993546"/>
          </a:xfrm>
          <a:prstGeom prst="rect">
            <a:avLst/>
          </a:prstGeom>
          <a:noFill/>
          <a:ln>
            <a:noFill/>
          </a:ln>
        </p:spPr>
      </p:pic>
    </p:spTree>
    <p:extLst>
      <p:ext uri="{BB962C8B-B14F-4D97-AF65-F5344CB8AC3E}">
        <p14:creationId xmlns:p14="http://schemas.microsoft.com/office/powerpoint/2010/main" val="224931620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ИМПЛЕМЕНТАЦИИ</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5683607"/>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err="1">
                <a:solidFill>
                  <a:srgbClr val="253957"/>
                </a:solidFill>
                <a:sym typeface="Arial Narrow"/>
              </a:rPr>
              <a:t>Gensim</a:t>
            </a:r>
            <a:endParaRPr lang="en-US" sz="5400" b="1"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Spacy</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GB" sz="5400" b="1" dirty="0" err="1">
                <a:solidFill>
                  <a:srgbClr val="253957"/>
                </a:solidFill>
                <a:sym typeface="Arial Narrow"/>
              </a:rPr>
              <a:t>Pytorch</a:t>
            </a:r>
            <a:r>
              <a:rPr lang="en-GB" sz="5400" b="1" dirty="0">
                <a:solidFill>
                  <a:srgbClr val="253957"/>
                </a:solidFill>
                <a:sym typeface="Arial Narrow"/>
              </a:rPr>
              <a:t>-NLP: </a:t>
            </a:r>
            <a:r>
              <a:rPr lang="en-GB" sz="5400" b="1" dirty="0">
                <a:solidFill>
                  <a:srgbClr val="253957"/>
                </a:solidFill>
                <a:sym typeface="Arial Narrow"/>
                <a:hlinkClick r:id="rId4"/>
              </a:rPr>
              <a:t>https://pytorchnlp.readthedocs.io/en/latest/index.html</a:t>
            </a:r>
            <a:r>
              <a:rPr lang="en-GB" sz="5400" b="1" dirty="0">
                <a:solidFill>
                  <a:srgbClr val="253957"/>
                </a:solidFill>
                <a:sym typeface="Arial Narrow"/>
              </a:rPr>
              <a:t>  </a:t>
            </a:r>
            <a:endParaRPr lang="ru-RU" sz="5400" b="1"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b="1"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b="1" dirty="0">
              <a:solidFill>
                <a:srgbClr val="253957"/>
              </a:solidFill>
              <a:sym typeface="Arial Narrow"/>
            </a:endParaRPr>
          </a:p>
        </p:txBody>
      </p:sp>
    </p:spTree>
    <p:extLst>
      <p:ext uri="{BB962C8B-B14F-4D97-AF65-F5344CB8AC3E}">
        <p14:creationId xmlns:p14="http://schemas.microsoft.com/office/powerpoint/2010/main" val="293919756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err="1">
                <a:solidFill>
                  <a:srgbClr val="253957"/>
                </a:solidFill>
                <a:sym typeface="Arial Narrow"/>
              </a:rPr>
              <a:t>Gensim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4340" name="Picture 4" descr="Image result for Gens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405" y="4795724"/>
            <a:ext cx="11883604" cy="433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2843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Готовые модели</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98678" y="5345832"/>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5324535"/>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hlinkClick r:id="rId4"/>
              </a:rPr>
              <a:t>https://rusvectores.org/ru/models/</a:t>
            </a:r>
            <a:r>
              <a:rPr lang="ru-RU" sz="5400" b="1" dirty="0">
                <a:solidFill>
                  <a:srgbClr val="253957"/>
                </a:solidFill>
                <a:sym typeface="Arial Narrow"/>
              </a:rPr>
              <a:t> </a:t>
            </a:r>
            <a:endParaRPr lang="en-US" sz="5400" b="1"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hlinkClick r:id="rId5"/>
              </a:rPr>
              <a:t>https://nlpub.mipt.ru/Russian_Distributional_Thesaurus</a:t>
            </a:r>
            <a:r>
              <a:rPr lang="ru-RU" sz="5400" b="1" dirty="0">
                <a:solidFill>
                  <a:srgbClr val="253957"/>
                </a:solidFill>
                <a:sym typeface="Arial Narrow"/>
              </a:rPr>
              <a:t> </a:t>
            </a:r>
            <a:endParaRPr lang="en-US" sz="5400" b="1"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GoogleNews-vectors-negative300: </a:t>
            </a:r>
            <a:r>
              <a:rPr lang="en-US" sz="5400" b="1" dirty="0">
                <a:solidFill>
                  <a:srgbClr val="253957"/>
                </a:solidFill>
                <a:sym typeface="Arial Narrow"/>
                <a:hlinkClick r:id="rId6"/>
              </a:rPr>
              <a:t>https://drive.google.com/file/d/0B7XkCwpI5KDYNlNUTTlSS21pQmM/edit</a:t>
            </a:r>
            <a:r>
              <a:rPr lang="en-US" sz="5400" b="1" dirty="0">
                <a:solidFill>
                  <a:srgbClr val="253957"/>
                </a:solidFill>
                <a:sym typeface="Arial Narrow"/>
              </a:rPr>
              <a:t>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b="1" dirty="0">
              <a:solidFill>
                <a:srgbClr val="253957"/>
              </a:solidFill>
              <a:sym typeface="Arial Narrow"/>
            </a:endParaRPr>
          </a:p>
        </p:txBody>
      </p:sp>
    </p:spTree>
    <p:extLst>
      <p:ext uri="{BB962C8B-B14F-4D97-AF65-F5344CB8AC3E}">
        <p14:creationId xmlns:p14="http://schemas.microsoft.com/office/powerpoint/2010/main" val="7188337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качества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925381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Качество </a:t>
            </a:r>
            <a:r>
              <a:rPr lang="ru-RU" sz="5400" dirty="0" err="1">
                <a:solidFill>
                  <a:srgbClr val="253957"/>
                </a:solidFill>
                <a:sym typeface="Arial Narrow"/>
              </a:rPr>
              <a:t>эмбедингов</a:t>
            </a:r>
            <a:r>
              <a:rPr lang="ru-RU" sz="5400" dirty="0">
                <a:solidFill>
                  <a:srgbClr val="253957"/>
                </a:solidFill>
                <a:sym typeface="Arial Narrow"/>
              </a:rPr>
              <a:t> оказывает огромное влияние на работу алгоритма.</a:t>
            </a: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На него влияет:</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err="1">
                <a:solidFill>
                  <a:srgbClr val="253957"/>
                </a:solidFill>
                <a:sym typeface="Arial Narrow"/>
              </a:rPr>
              <a:t>Датасет</a:t>
            </a:r>
            <a:r>
              <a:rPr lang="ru-RU" sz="5400" dirty="0">
                <a:solidFill>
                  <a:srgbClr val="253957"/>
                </a:solidFill>
                <a:sym typeface="Arial Narrow"/>
              </a:rPr>
              <a:t> (качество и количество данных)</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Предварительная обработка и очистка данных</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Выбор контекста</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err="1">
                <a:solidFill>
                  <a:srgbClr val="253957"/>
                </a:solidFill>
                <a:sym typeface="Arial Narrow"/>
              </a:rPr>
              <a:t>Гиперпараметры</a:t>
            </a: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Алгоритм (word2vec, </a:t>
            </a:r>
            <a:r>
              <a:rPr lang="ru-RU" sz="5400" dirty="0" err="1">
                <a:solidFill>
                  <a:srgbClr val="253957"/>
                </a:solidFill>
                <a:sym typeface="Arial Narrow"/>
              </a:rPr>
              <a:t>GloVe</a:t>
            </a:r>
            <a:r>
              <a:rPr lang="en-US" sz="5400" dirty="0">
                <a:solidFill>
                  <a:srgbClr val="253957"/>
                </a:solidFill>
                <a:sym typeface="Arial Narrow"/>
              </a:rPr>
              <a:t>, </a:t>
            </a:r>
            <a:r>
              <a:rPr lang="ru-RU" sz="5400" dirty="0">
                <a:solidFill>
                  <a:srgbClr val="253957"/>
                </a:solidFill>
                <a:sym typeface="Arial Narrow"/>
              </a:rPr>
              <a:t>и т.д.) часто имеет второстепенное значение. </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lang="ru-RU" sz="5400" dirty="0">
              <a:solidFill>
                <a:srgbClr val="253957"/>
              </a:solidFill>
              <a:sym typeface="Arial Narrow"/>
            </a:endParaRPr>
          </a:p>
        </p:txBody>
      </p:sp>
    </p:spTree>
    <p:extLst>
      <p:ext uri="{BB962C8B-B14F-4D97-AF65-F5344CB8AC3E}">
        <p14:creationId xmlns:p14="http://schemas.microsoft.com/office/powerpoint/2010/main" val="313574476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качества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7704673"/>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Явная</a:t>
            </a:r>
            <a:r>
              <a:rPr lang="ru-RU" sz="5400" dirty="0">
                <a:solidFill>
                  <a:srgbClr val="253957"/>
                </a:solidFill>
                <a:sym typeface="Arial Narrow"/>
              </a:rPr>
              <a:t> – сравнение с человеческими оценками близости на </a:t>
            </a:r>
            <a:r>
              <a:rPr lang="ru-RU" sz="5400" dirty="0" err="1">
                <a:solidFill>
                  <a:srgbClr val="253957"/>
                </a:solidFill>
                <a:sym typeface="Arial Narrow"/>
              </a:rPr>
              <a:t>датасетах</a:t>
            </a:r>
            <a:r>
              <a:rPr lang="en-GB" sz="5400" dirty="0">
                <a:solidFill>
                  <a:srgbClr val="253957"/>
                </a:solidFill>
                <a:sym typeface="Arial Narrow"/>
              </a:rPr>
              <a:t>:</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GB" sz="5400" dirty="0">
                <a:solidFill>
                  <a:srgbClr val="253957"/>
                </a:solidFill>
                <a:sym typeface="Arial Narrow"/>
              </a:rPr>
              <a:t>WordSim-353 (Finkelstein et al., 2002)</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GB" sz="5400" dirty="0">
                <a:solidFill>
                  <a:srgbClr val="253957"/>
                </a:solidFill>
                <a:sym typeface="Arial Narrow"/>
              </a:rPr>
              <a:t>SimLex-999 (Hill et al., 2015)</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GB" sz="5400" dirty="0">
                <a:solidFill>
                  <a:srgbClr val="253957"/>
                </a:solidFill>
                <a:sym typeface="Arial Narrow"/>
              </a:rPr>
              <a:t>Stanford Contextual Word Similarity (SCWS) dataset (Huang et al., 2012)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GB" sz="5400" dirty="0">
                <a:solidFill>
                  <a:srgbClr val="253957"/>
                </a:solidFill>
                <a:sym typeface="Arial Narrow"/>
              </a:rPr>
              <a:t>TOEFL dataset: Levied is closest in meaning to: imposed, believed, requested, correlated </a:t>
            </a: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Неявная</a:t>
            </a:r>
            <a:r>
              <a:rPr lang="ru-RU" sz="5400" dirty="0">
                <a:solidFill>
                  <a:srgbClr val="253957"/>
                </a:solidFill>
                <a:sym typeface="Arial Narrow"/>
              </a:rPr>
              <a:t> – улучшает ли новое представление качество на целевой задаче?</a:t>
            </a:r>
            <a:endParaRPr lang="en-GB" sz="5400" dirty="0">
              <a:solidFill>
                <a:srgbClr val="253957"/>
              </a:solidFill>
              <a:sym typeface="Arial Narrow"/>
            </a:endParaRPr>
          </a:p>
        </p:txBody>
      </p:sp>
    </p:spTree>
    <p:extLst>
      <p:ext uri="{BB962C8B-B14F-4D97-AF65-F5344CB8AC3E}">
        <p14:creationId xmlns:p14="http://schemas.microsoft.com/office/powerpoint/2010/main" val="409395394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22029019"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Нужно ли учить представления слов отдельно?</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6068096" y="3597748"/>
            <a:ext cx="11433598" cy="9967164"/>
          </a:xfrm>
          <a:prstGeom prst="rect">
            <a:avLst/>
          </a:prstGeom>
        </p:spPr>
      </p:pic>
    </p:spTree>
    <p:extLst>
      <p:ext uri="{BB962C8B-B14F-4D97-AF65-F5344CB8AC3E}">
        <p14:creationId xmlns:p14="http://schemas.microsoft.com/office/powerpoint/2010/main" val="30093030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22029019"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Нужно ли учить представления слов отдельно?</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534816" y="4050116"/>
            <a:ext cx="7416824" cy="2944396"/>
          </a:xfrm>
          <a:prstGeom prst="rect">
            <a:avLst/>
          </a:prstGeom>
        </p:spPr>
        <p:txBody>
          <a:bodyPr wrap="square">
            <a:spAutoFit/>
          </a:bodyPr>
          <a:lstStyle/>
          <a:p>
            <a:pPr>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Мало данных или очень простая задача:</a:t>
            </a:r>
            <a:endParaRPr lang="en-US" dirty="0"/>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
        <p:nvSpPr>
          <p:cNvPr id="9" name="Прямоугольник 8"/>
          <p:cNvSpPr/>
          <p:nvPr/>
        </p:nvSpPr>
        <p:spPr>
          <a:xfrm>
            <a:off x="12206182" y="4050116"/>
            <a:ext cx="9831020" cy="1754326"/>
          </a:xfrm>
          <a:prstGeom prst="rect">
            <a:avLst/>
          </a:prstGeom>
        </p:spPr>
        <p:txBody>
          <a:bodyPr wrap="square">
            <a:spAutoFit/>
          </a:bodyPr>
          <a:lstStyle/>
          <a:p>
            <a:pPr>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Много данных и задача очень сложная (комплексная)</a:t>
            </a:r>
            <a:endParaRPr lang="en-US" sz="5400" dirty="0">
              <a:solidFill>
                <a:srgbClr val="253957"/>
              </a:solidFill>
              <a:sym typeface="Arial Narrow"/>
            </a:endParaRPr>
          </a:p>
        </p:txBody>
      </p:sp>
      <p:pic>
        <p:nvPicPr>
          <p:cNvPr id="3" name="Рисунок 2"/>
          <p:cNvPicPr>
            <a:picLocks noChangeAspect="1"/>
          </p:cNvPicPr>
          <p:nvPr/>
        </p:nvPicPr>
        <p:blipFill>
          <a:blip r:embed="rId4"/>
          <a:stretch>
            <a:fillRect/>
          </a:stretch>
        </p:blipFill>
        <p:spPr>
          <a:xfrm>
            <a:off x="1086161" y="6994512"/>
            <a:ext cx="11009836" cy="5610782"/>
          </a:xfrm>
          <a:prstGeom prst="rect">
            <a:avLst/>
          </a:prstGeom>
        </p:spPr>
      </p:pic>
      <p:pic>
        <p:nvPicPr>
          <p:cNvPr id="4" name="Рисунок 3"/>
          <p:cNvPicPr>
            <a:picLocks noChangeAspect="1"/>
          </p:cNvPicPr>
          <p:nvPr/>
        </p:nvPicPr>
        <p:blipFill>
          <a:blip r:embed="rId5"/>
          <a:stretch>
            <a:fillRect/>
          </a:stretch>
        </p:blipFill>
        <p:spPr>
          <a:xfrm>
            <a:off x="12095997" y="6785992"/>
            <a:ext cx="12723494" cy="6030525"/>
          </a:xfrm>
          <a:prstGeom prst="rect">
            <a:avLst/>
          </a:prstGeom>
        </p:spPr>
      </p:pic>
    </p:spTree>
    <p:extLst>
      <p:ext uri="{BB962C8B-B14F-4D97-AF65-F5344CB8AC3E}">
        <p14:creationId xmlns:p14="http://schemas.microsoft.com/office/powerpoint/2010/main" val="30418026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199407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6000" b="1" cap="all" dirty="0">
                <a:solidFill>
                  <a:srgbClr val="253957"/>
                </a:solidFill>
                <a:sym typeface="Arial Narrow"/>
              </a:rPr>
              <a:t>Как представить что-то большее, чем слово?</a:t>
            </a:r>
            <a:endParaRPr lang="en-GB" sz="60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14822" y="4481736"/>
            <a:ext cx="21362350" cy="925381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Иные лингвистические единицы:</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выражение из нескольких слов, словосочетание, ...</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предложение</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параграф .</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документ</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...корпус</a:t>
            </a:r>
          </a:p>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Прямолинейный подход: </a:t>
            </a:r>
            <a:r>
              <a:rPr lang="ru-RU" sz="4800" b="1" dirty="0">
                <a:solidFill>
                  <a:srgbClr val="253957"/>
                </a:solidFill>
                <a:sym typeface="Arial Narrow"/>
              </a:rPr>
              <a:t>усреднение векторов представления </a:t>
            </a:r>
            <a:r>
              <a:rPr lang="ru-RU" sz="4800" dirty="0">
                <a:solidFill>
                  <a:srgbClr val="253957"/>
                </a:solidFill>
                <a:sym typeface="Arial Narrow"/>
              </a:rPr>
              <a:t>каждого слова в тексте – быстрый и грубый способ получить векторное представление документа.</a:t>
            </a:r>
          </a:p>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p:txBody>
      </p:sp>
    </p:spTree>
    <p:extLst>
      <p:ext uri="{BB962C8B-B14F-4D97-AF65-F5344CB8AC3E}">
        <p14:creationId xmlns:p14="http://schemas.microsoft.com/office/powerpoint/2010/main" val="405603002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doc2vec</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8" y="4481737"/>
                <a:ext cx="18039335" cy="878497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lIns="71437" tIns="71437" rIns="71437" bIns="71437"/>
              <a:lstStyle/>
              <a:p>
                <a:pPr lvl="0"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latin typeface="+mn-lt"/>
                    <a:sym typeface="Arial Narrow"/>
                  </a:rPr>
                  <a:t>Q. Le, T. Mikolov. 2014. Distributed </a:t>
                </a:r>
                <a:r>
                  <a:rPr lang="en-US" sz="4400" dirty="0" err="1">
                    <a:solidFill>
                      <a:srgbClr val="253957"/>
                    </a:solidFill>
                    <a:latin typeface="+mn-lt"/>
                    <a:sym typeface="Arial Narrow"/>
                  </a:rPr>
                  <a:t>Represenations</a:t>
                </a:r>
                <a:r>
                  <a:rPr lang="en-US" sz="4400" dirty="0">
                    <a:solidFill>
                      <a:srgbClr val="253957"/>
                    </a:solidFill>
                    <a:latin typeface="+mn-lt"/>
                    <a:sym typeface="Arial Narrow"/>
                  </a:rPr>
                  <a:t> of Sentences and Documents. In Proceedings of ICML 2014</a:t>
                </a:r>
              </a:p>
              <a:p>
                <a:pPr algn="l">
                  <a:spcBef>
                    <a:spcPts val="2800"/>
                  </a:spcBef>
                  <a:buSzPct val="100000"/>
                  <a:defRPr sz="2800">
                    <a:solidFill>
                      <a:srgbClr val="253957"/>
                    </a:solidFill>
                    <a:latin typeface="+mn-lt"/>
                    <a:ea typeface="+mn-ea"/>
                    <a:cs typeface="+mn-cs"/>
                    <a:sym typeface="Arial Narrow"/>
                  </a:defRPr>
                </a:pPr>
                <a:r>
                  <a:rPr lang="en-US" sz="4400" b="1" dirty="0">
                    <a:solidFill>
                      <a:srgbClr val="253957"/>
                    </a:solidFill>
                    <a:latin typeface="+mn-lt"/>
                    <a:sym typeface="Arial Narrow"/>
                  </a:rPr>
                  <a:t>DM (Distributed </a:t>
                </a:r>
                <a:r>
                  <a:rPr lang="en-US" sz="4400" b="1" dirty="0">
                    <a:solidFill>
                      <a:srgbClr val="253957"/>
                    </a:solidFill>
                    <a:latin typeface="Arial Narrow"/>
                    <a:ea typeface="+mn-ea"/>
                    <a:cs typeface="+mn-cs"/>
                    <a:sym typeface="Arial Narrow"/>
                  </a:rPr>
                  <a:t>Memory):</a:t>
                </a: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func>
                        <m:funcPr>
                          <m:ctrlPr>
                            <a:rPr lang="ru-RU" sz="5400" i="1" smtClean="0">
                              <a:solidFill>
                                <a:schemeClr val="tx1"/>
                              </a:solidFill>
                              <a:latin typeface="Cambria Math" panose="02040503050406030204" pitchFamily="18" charset="0"/>
                              <a:ea typeface="Cambria Math" panose="02040503050406030204" pitchFamily="18" charset="0"/>
                              <a:cs typeface="+mn-cs"/>
                              <a:sym typeface="Arial Narrow"/>
                            </a:rPr>
                          </m:ctrlPr>
                        </m:funcPr>
                        <m:fName>
                          <m:r>
                            <a:rPr lang="ru-RU" sz="5400">
                              <a:solidFill>
                                <a:schemeClr val="tx1"/>
                              </a:solidFill>
                              <a:latin typeface="Cambria Math" panose="02040503050406030204" pitchFamily="18" charset="0"/>
                              <a:ea typeface="Cambria Math" panose="02040503050406030204" pitchFamily="18" charset="0"/>
                              <a:cs typeface="+mn-cs"/>
                              <a:sym typeface="Arial Narrow"/>
                            </a:rPr>
                            <m:t>𝑝</m:t>
                          </m:r>
                        </m:fName>
                        <m:e>
                          <m:r>
                            <a:rPr lang="ru-RU" sz="5400">
                              <a:solidFill>
                                <a:schemeClr val="tx1"/>
                              </a:solidFill>
                              <a:latin typeface="Cambria Math" panose="02040503050406030204" pitchFamily="18" charset="0"/>
                              <a:ea typeface="Cambria Math" panose="02040503050406030204" pitchFamily="18" charset="0"/>
                              <a:cs typeface="+mn-cs"/>
                              <a:sym typeface="Arial Narrow"/>
                            </a:rPr>
                            <m:t>(</m:t>
                          </m:r>
                          <m:sSub>
                            <m:sSubPr>
                              <m:ctrlPr>
                                <a:rPr lang="ru-RU" sz="5400" i="1">
                                  <a:solidFill>
                                    <a:schemeClr val="tx1"/>
                                  </a:solidFill>
                                  <a:latin typeface="Cambria Math" panose="02040503050406030204" pitchFamily="18" charset="0"/>
                                  <a:ea typeface="Cambria Math" panose="02040503050406030204" pitchFamily="18" charset="0"/>
                                  <a:cs typeface="+mn-cs"/>
                                  <a:sym typeface="Arial Narrow"/>
                                </a:rPr>
                              </m:ctrlPr>
                            </m:sSubPr>
                            <m:e>
                              <m:r>
                                <a:rPr lang="ru-RU" sz="5400">
                                  <a:solidFill>
                                    <a:schemeClr val="tx1"/>
                                  </a:solidFill>
                                  <a:latin typeface="Cambria Math" panose="02040503050406030204" pitchFamily="18" charset="0"/>
                                  <a:ea typeface="Cambria Math" panose="02040503050406030204" pitchFamily="18" charset="0"/>
                                  <a:cs typeface="+mn-cs"/>
                                  <a:sym typeface="Arial Narrow"/>
                                </a:rPr>
                                <m:t>𝑤</m:t>
                              </m:r>
                            </m:e>
                            <m:sub>
                              <m:r>
                                <a:rPr lang="en-US" sz="5400">
                                  <a:solidFill>
                                    <a:schemeClr val="tx1"/>
                                  </a:solidFill>
                                  <a:latin typeface="Cambria Math" panose="02040503050406030204" pitchFamily="18" charset="0"/>
                                  <a:ea typeface="Cambria Math" panose="02040503050406030204" pitchFamily="18" charset="0"/>
                                  <a:cs typeface="+mn-cs"/>
                                  <a:sym typeface="Arial Narrow"/>
                                </a:rPr>
                                <m:t>𝑖</m:t>
                              </m:r>
                            </m:sub>
                          </m:sSub>
                          <m:r>
                            <a:rPr lang="ru-RU" sz="5400">
                              <a:solidFill>
                                <a:schemeClr val="tx1"/>
                              </a:solidFill>
                              <a:latin typeface="Cambria Math" panose="02040503050406030204" pitchFamily="18" charset="0"/>
                              <a:ea typeface="Cambria Math" panose="02040503050406030204" pitchFamily="18" charset="0"/>
                              <a:cs typeface="+mn-cs"/>
                              <a:sym typeface="Arial Narrow"/>
                            </a:rPr>
                            <m:t>|</m:t>
                          </m:r>
                          <m:sSub>
                            <m:sSubPr>
                              <m:ctrlPr>
                                <a:rPr lang="ru-RU" sz="5400" i="1">
                                  <a:solidFill>
                                    <a:schemeClr val="tx1"/>
                                  </a:solidFill>
                                  <a:latin typeface="Cambria Math" panose="02040503050406030204" pitchFamily="18" charset="0"/>
                                  <a:ea typeface="Cambria Math" panose="02040503050406030204" pitchFamily="18" charset="0"/>
                                  <a:cs typeface="+mn-cs"/>
                                  <a:sym typeface="Arial Narrow"/>
                                </a:rPr>
                              </m:ctrlPr>
                            </m:sSubPr>
                            <m:e>
                              <m:r>
                                <a:rPr lang="ru-RU" sz="5400">
                                  <a:solidFill>
                                    <a:schemeClr val="tx1"/>
                                  </a:solidFill>
                                  <a:latin typeface="Cambria Math" panose="02040503050406030204" pitchFamily="18" charset="0"/>
                                  <a:ea typeface="Cambria Math" panose="02040503050406030204" pitchFamily="18" charset="0"/>
                                  <a:cs typeface="+mn-cs"/>
                                  <a:sym typeface="Arial Narrow"/>
                                </a:rPr>
                                <m:t>𝑤</m:t>
                              </m:r>
                            </m:e>
                            <m:sub>
                              <m:r>
                                <a:rPr lang="en-US" sz="5400">
                                  <a:solidFill>
                                    <a:schemeClr val="tx1"/>
                                  </a:solidFill>
                                  <a:latin typeface="Cambria Math" panose="02040503050406030204" pitchFamily="18" charset="0"/>
                                  <a:ea typeface="Cambria Math" panose="02040503050406030204" pitchFamily="18" charset="0"/>
                                  <a:cs typeface="+mn-cs"/>
                                  <a:sym typeface="Arial Narrow"/>
                                </a:rPr>
                                <m:t>𝑖</m:t>
                              </m:r>
                              <m:r>
                                <a:rPr lang="ru-RU" sz="5400">
                                  <a:solidFill>
                                    <a:schemeClr val="tx1"/>
                                  </a:solidFill>
                                  <a:latin typeface="Cambria Math" panose="02040503050406030204" pitchFamily="18" charset="0"/>
                                  <a:ea typeface="Cambria Math" panose="02040503050406030204" pitchFamily="18" charset="0"/>
                                  <a:cs typeface="+mn-cs"/>
                                  <a:sym typeface="Arial Narrow"/>
                                </a:rPr>
                                <m:t>−</m:t>
                              </m:r>
                              <m:r>
                                <a:rPr lang="ru-RU" sz="5400">
                                  <a:solidFill>
                                    <a:schemeClr val="tx1"/>
                                  </a:solidFill>
                                  <a:latin typeface="Cambria Math" panose="02040503050406030204" pitchFamily="18" charset="0"/>
                                  <a:ea typeface="Cambria Math" panose="02040503050406030204" pitchFamily="18" charset="0"/>
                                  <a:cs typeface="+mn-cs"/>
                                  <a:sym typeface="Arial Narrow"/>
                                </a:rPr>
                                <m:t>𝑛</m:t>
                              </m:r>
                            </m:sub>
                          </m:sSub>
                          <m:r>
                            <a:rPr lang="ru-RU" sz="5400">
                              <a:solidFill>
                                <a:schemeClr val="tx1"/>
                              </a:solidFill>
                              <a:latin typeface="Cambria Math" panose="02040503050406030204" pitchFamily="18" charset="0"/>
                              <a:ea typeface="Cambria Math" panose="02040503050406030204" pitchFamily="18" charset="0"/>
                              <a:cs typeface="+mn-cs"/>
                              <a:sym typeface="Arial Narrow"/>
                            </a:rPr>
                            <m:t>,⋯,</m:t>
                          </m:r>
                          <m:sSub>
                            <m:sSubPr>
                              <m:ctrlPr>
                                <a:rPr lang="ru-RU" sz="5400" i="1">
                                  <a:solidFill>
                                    <a:schemeClr val="tx1"/>
                                  </a:solidFill>
                                  <a:latin typeface="Cambria Math" panose="02040503050406030204" pitchFamily="18" charset="0"/>
                                  <a:ea typeface="Cambria Math" panose="02040503050406030204" pitchFamily="18" charset="0"/>
                                  <a:cs typeface="+mn-cs"/>
                                  <a:sym typeface="Arial Narrow"/>
                                </a:rPr>
                              </m:ctrlPr>
                            </m:sSubPr>
                            <m:e>
                              <m:r>
                                <a:rPr lang="ru-RU" sz="5400">
                                  <a:solidFill>
                                    <a:schemeClr val="tx1"/>
                                  </a:solidFill>
                                  <a:latin typeface="Cambria Math" panose="02040503050406030204" pitchFamily="18" charset="0"/>
                                  <a:ea typeface="Cambria Math" panose="02040503050406030204" pitchFamily="18" charset="0"/>
                                  <a:cs typeface="+mn-cs"/>
                                  <a:sym typeface="Arial Narrow"/>
                                </a:rPr>
                                <m:t>𝑤</m:t>
                              </m:r>
                            </m:e>
                            <m:sub>
                              <m:r>
                                <a:rPr lang="en-US" sz="5400">
                                  <a:solidFill>
                                    <a:schemeClr val="tx1"/>
                                  </a:solidFill>
                                  <a:latin typeface="Cambria Math" panose="02040503050406030204" pitchFamily="18" charset="0"/>
                                  <a:ea typeface="Cambria Math" panose="02040503050406030204" pitchFamily="18" charset="0"/>
                                  <a:cs typeface="+mn-cs"/>
                                  <a:sym typeface="Arial Narrow"/>
                                </a:rPr>
                                <m:t>𝑖</m:t>
                              </m:r>
                              <m:r>
                                <a:rPr lang="ru-RU" sz="5400">
                                  <a:solidFill>
                                    <a:schemeClr val="tx1"/>
                                  </a:solidFill>
                                  <a:latin typeface="Cambria Math" panose="02040503050406030204" pitchFamily="18" charset="0"/>
                                  <a:ea typeface="Cambria Math" panose="02040503050406030204" pitchFamily="18" charset="0"/>
                                  <a:cs typeface="+mn-cs"/>
                                  <a:sym typeface="Arial Narrow"/>
                                </a:rPr>
                                <m:t>−1</m:t>
                              </m:r>
                            </m:sub>
                          </m:sSub>
                          <m:r>
                            <a:rPr lang="ru-RU" sz="5400">
                              <a:solidFill>
                                <a:schemeClr val="tx1"/>
                              </a:solidFill>
                              <a:latin typeface="Cambria Math" panose="02040503050406030204" pitchFamily="18" charset="0"/>
                              <a:ea typeface="Cambria Math" panose="02040503050406030204" pitchFamily="18" charset="0"/>
                              <a:cs typeface="+mn-cs"/>
                              <a:sym typeface="Arial Narrow"/>
                            </a:rPr>
                            <m:t>,</m:t>
                          </m:r>
                          <m:sSub>
                            <m:sSubPr>
                              <m:ctrlPr>
                                <a:rPr lang="ru-RU" sz="5400" i="1">
                                  <a:solidFill>
                                    <a:schemeClr val="tx1"/>
                                  </a:solidFill>
                                  <a:latin typeface="Cambria Math" panose="02040503050406030204" pitchFamily="18" charset="0"/>
                                  <a:ea typeface="Cambria Math" panose="02040503050406030204" pitchFamily="18" charset="0"/>
                                  <a:cs typeface="+mn-cs"/>
                                  <a:sym typeface="Arial Narrow"/>
                                </a:rPr>
                              </m:ctrlPr>
                            </m:sSubPr>
                            <m:e>
                              <m:r>
                                <a:rPr lang="ru-RU" sz="5400">
                                  <a:solidFill>
                                    <a:schemeClr val="tx1"/>
                                  </a:solidFill>
                                  <a:latin typeface="Cambria Math" panose="02040503050406030204" pitchFamily="18" charset="0"/>
                                  <a:ea typeface="Cambria Math" panose="02040503050406030204" pitchFamily="18" charset="0"/>
                                  <a:cs typeface="+mn-cs"/>
                                  <a:sym typeface="Arial Narrow"/>
                                </a:rPr>
                                <m:t>𝑤</m:t>
                              </m:r>
                            </m:e>
                            <m:sub>
                              <m:r>
                                <a:rPr lang="en-US" sz="5400">
                                  <a:solidFill>
                                    <a:schemeClr val="tx1"/>
                                  </a:solidFill>
                                  <a:latin typeface="Cambria Math" panose="02040503050406030204" pitchFamily="18" charset="0"/>
                                  <a:ea typeface="Cambria Math" panose="02040503050406030204" pitchFamily="18" charset="0"/>
                                  <a:cs typeface="+mn-cs"/>
                                  <a:sym typeface="Arial Narrow"/>
                                </a:rPr>
                                <m:t>𝑖</m:t>
                              </m:r>
                              <m:r>
                                <a:rPr lang="ru-RU" sz="5400">
                                  <a:solidFill>
                                    <a:schemeClr val="tx1"/>
                                  </a:solidFill>
                                  <a:latin typeface="Cambria Math" panose="02040503050406030204" pitchFamily="18" charset="0"/>
                                  <a:ea typeface="Cambria Math" panose="02040503050406030204" pitchFamily="18" charset="0"/>
                                  <a:cs typeface="+mn-cs"/>
                                  <a:sym typeface="Arial Narrow"/>
                                </a:rPr>
                                <m:t>+1</m:t>
                              </m:r>
                            </m:sub>
                          </m:sSub>
                          <m:r>
                            <a:rPr lang="ru-RU" sz="5400">
                              <a:solidFill>
                                <a:schemeClr val="tx1"/>
                              </a:solidFill>
                              <a:latin typeface="Cambria Math" panose="02040503050406030204" pitchFamily="18" charset="0"/>
                              <a:ea typeface="Cambria Math" panose="02040503050406030204" pitchFamily="18" charset="0"/>
                              <a:cs typeface="+mn-cs"/>
                              <a:sym typeface="Arial Narrow"/>
                            </a:rPr>
                            <m:t>,⋯,</m:t>
                          </m:r>
                          <m:sSub>
                            <m:sSubPr>
                              <m:ctrlPr>
                                <a:rPr lang="ru-RU" sz="5400" i="1">
                                  <a:solidFill>
                                    <a:schemeClr val="tx1"/>
                                  </a:solidFill>
                                  <a:latin typeface="Cambria Math" panose="02040503050406030204" pitchFamily="18" charset="0"/>
                                  <a:ea typeface="Cambria Math" panose="02040503050406030204" pitchFamily="18" charset="0"/>
                                  <a:cs typeface="+mn-cs"/>
                                  <a:sym typeface="Arial Narrow"/>
                                </a:rPr>
                              </m:ctrlPr>
                            </m:sSubPr>
                            <m:e>
                              <m:r>
                                <a:rPr lang="ru-RU" sz="5400">
                                  <a:solidFill>
                                    <a:schemeClr val="tx1"/>
                                  </a:solidFill>
                                  <a:latin typeface="Cambria Math" panose="02040503050406030204" pitchFamily="18" charset="0"/>
                                  <a:ea typeface="Cambria Math" panose="02040503050406030204" pitchFamily="18" charset="0"/>
                                  <a:cs typeface="+mn-cs"/>
                                  <a:sym typeface="Arial Narrow"/>
                                </a:rPr>
                                <m:t>𝑤</m:t>
                              </m:r>
                            </m:e>
                            <m:sub>
                              <m:r>
                                <a:rPr lang="en-US" sz="5400">
                                  <a:solidFill>
                                    <a:schemeClr val="tx1"/>
                                  </a:solidFill>
                                  <a:latin typeface="Cambria Math" panose="02040503050406030204" pitchFamily="18" charset="0"/>
                                  <a:ea typeface="Cambria Math" panose="02040503050406030204" pitchFamily="18" charset="0"/>
                                  <a:cs typeface="+mn-cs"/>
                                  <a:sym typeface="Arial Narrow"/>
                                </a:rPr>
                                <m:t>𝑖</m:t>
                              </m:r>
                              <m:r>
                                <a:rPr lang="ru-RU" sz="5400">
                                  <a:solidFill>
                                    <a:schemeClr val="tx1"/>
                                  </a:solidFill>
                                  <a:latin typeface="Cambria Math" panose="02040503050406030204" pitchFamily="18" charset="0"/>
                                  <a:ea typeface="Cambria Math" panose="02040503050406030204" pitchFamily="18" charset="0"/>
                                  <a:cs typeface="+mn-cs"/>
                                  <a:sym typeface="Arial Narrow"/>
                                </a:rPr>
                                <m:t>+</m:t>
                              </m:r>
                              <m:r>
                                <a:rPr lang="ru-RU" sz="5400">
                                  <a:solidFill>
                                    <a:schemeClr val="tx1"/>
                                  </a:solidFill>
                                  <a:latin typeface="Cambria Math" panose="02040503050406030204" pitchFamily="18" charset="0"/>
                                  <a:ea typeface="Cambria Math" panose="02040503050406030204" pitchFamily="18" charset="0"/>
                                  <a:cs typeface="+mn-cs"/>
                                  <a:sym typeface="Arial Narrow"/>
                                </a:rPr>
                                <m:t>𝑛</m:t>
                              </m:r>
                            </m:sub>
                          </m:sSub>
                          <m:r>
                            <a:rPr lang="en-US" sz="5400" b="0" i="0" smtClean="0">
                              <a:solidFill>
                                <a:schemeClr val="tx1"/>
                              </a:solidFill>
                              <a:latin typeface="Cambria Math" panose="02040503050406030204" pitchFamily="18" charset="0"/>
                              <a:ea typeface="Cambria Math" panose="02040503050406030204" pitchFamily="18" charset="0"/>
                              <a:cs typeface="+mn-cs"/>
                              <a:sym typeface="Arial Narrow"/>
                            </a:rPr>
                            <m:t>,</m:t>
                          </m:r>
                          <m:r>
                            <a:rPr lang="en-US" sz="5400" b="0" i="1" smtClean="0">
                              <a:solidFill>
                                <a:schemeClr val="tx1"/>
                              </a:solidFill>
                              <a:latin typeface="Cambria Math" panose="02040503050406030204" pitchFamily="18" charset="0"/>
                              <a:ea typeface="Cambria Math" panose="02040503050406030204" pitchFamily="18" charset="0"/>
                              <a:cs typeface="+mn-cs"/>
                              <a:sym typeface="Arial Narrow"/>
                            </a:rPr>
                            <m:t>𝑑</m:t>
                          </m:r>
                          <m:r>
                            <a:rPr lang="ru-RU" sz="5400">
                              <a:solidFill>
                                <a:schemeClr val="tx1"/>
                              </a:solidFill>
                              <a:latin typeface="Cambria Math" panose="02040503050406030204" pitchFamily="18" charset="0"/>
                              <a:ea typeface="Cambria Math" panose="02040503050406030204" pitchFamily="18" charset="0"/>
                              <a:cs typeface="+mn-cs"/>
                              <a:sym typeface="Arial Narrow"/>
                            </a:rPr>
                            <m:t>)</m:t>
                          </m:r>
                        </m:e>
                      </m:func>
                    </m:oMath>
                  </m:oMathPara>
                </a14:m>
                <a:endParaRPr lang="en-GB" sz="5400" dirty="0">
                  <a:solidFill>
                    <a:srgbClr val="253957"/>
                  </a:solidFill>
                  <a:latin typeface="Cambria Math" panose="02040503050406030204" pitchFamily="18" charset="0"/>
                  <a:ea typeface="Cambria Math" panose="02040503050406030204" pitchFamily="18" charset="0"/>
                  <a:cs typeface="+mn-cs"/>
                  <a:sym typeface="Arial Narrow"/>
                </a:endParaRPr>
              </a:p>
              <a:p>
                <a:pPr lvl="0" algn="l">
                  <a:spcBef>
                    <a:spcPts val="2800"/>
                  </a:spcBef>
                  <a:buSzPct val="100000"/>
                  <a:defRPr sz="2800">
                    <a:solidFill>
                      <a:srgbClr val="253957"/>
                    </a:solidFill>
                    <a:latin typeface="+mn-lt"/>
                    <a:ea typeface="+mn-ea"/>
                    <a:cs typeface="+mn-cs"/>
                    <a:sym typeface="Arial Narrow"/>
                  </a:defRPr>
                </a:pPr>
                <a:r>
                  <a:rPr lang="en-GB" sz="4400" b="1" dirty="0">
                    <a:solidFill>
                      <a:srgbClr val="253957"/>
                    </a:solidFill>
                    <a:latin typeface="Arial Narrow"/>
                    <a:sym typeface="Arial Narrow"/>
                  </a:rPr>
                  <a:t>DBOW (Distributed Bag of Words):</a:t>
                </a:r>
              </a:p>
              <a:p>
                <a:pPr lvl="0"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func>
                        <m:funcPr>
                          <m:ctrlPr>
                            <a:rPr lang="ru-RU" sz="5400" i="1" smtClean="0">
                              <a:solidFill>
                                <a:schemeClr val="tx1"/>
                              </a:solidFill>
                              <a:latin typeface="Cambria Math" panose="02040503050406030204" pitchFamily="18" charset="0"/>
                              <a:sym typeface="Arial Narrow"/>
                            </a:rPr>
                          </m:ctrlPr>
                        </m:funcPr>
                        <m:fName>
                          <m:r>
                            <a:rPr lang="ru-RU" sz="5400" i="1">
                              <a:solidFill>
                                <a:schemeClr val="tx1"/>
                              </a:solidFill>
                              <a:latin typeface="Cambria Math" panose="02040503050406030204" pitchFamily="18" charset="0"/>
                              <a:sym typeface="Arial Narrow"/>
                            </a:rPr>
                            <m:t>𝑝</m:t>
                          </m:r>
                        </m:fName>
                        <m:e>
                          <m:r>
                            <a:rPr lang="ru-RU" sz="5400" i="1">
                              <a:solidFill>
                                <a:schemeClr val="tx1"/>
                              </a:solidFill>
                              <a:latin typeface="Cambria Math" panose="02040503050406030204" pitchFamily="18" charset="0"/>
                              <a:sym typeface="Arial Narrow"/>
                            </a:rPr>
                            <m:t>(</m:t>
                          </m:r>
                          <m:sSub>
                            <m:sSubPr>
                              <m:ctrlPr>
                                <a:rPr lang="ru-RU" sz="5400" i="1">
                                  <a:solidFill>
                                    <a:schemeClr val="tx1"/>
                                  </a:solidFill>
                                  <a:latin typeface="Cambria Math" panose="02040503050406030204" pitchFamily="18" charset="0"/>
                                  <a:sym typeface="Arial Narrow"/>
                                </a:rPr>
                              </m:ctrlPr>
                            </m:sSubPr>
                            <m:e>
                              <m:r>
                                <a:rPr lang="ru-RU" sz="5400" i="1">
                                  <a:solidFill>
                                    <a:schemeClr val="tx1"/>
                                  </a:solidFill>
                                  <a:latin typeface="Cambria Math" panose="02040503050406030204" pitchFamily="18" charset="0"/>
                                  <a:sym typeface="Arial Narrow"/>
                                </a:rPr>
                                <m:t>𝑤</m:t>
                              </m:r>
                            </m:e>
                            <m:sub>
                              <m:r>
                                <a:rPr lang="en-US" sz="5400" i="1">
                                  <a:solidFill>
                                    <a:schemeClr val="tx1"/>
                                  </a:solidFill>
                                  <a:latin typeface="Cambria Math" panose="02040503050406030204" pitchFamily="18" charset="0"/>
                                  <a:sym typeface="Arial Narrow"/>
                                </a:rPr>
                                <m:t>𝑖</m:t>
                              </m:r>
                              <m:r>
                                <a:rPr lang="ru-RU" sz="5400" i="1">
                                  <a:solidFill>
                                    <a:schemeClr val="tx1"/>
                                  </a:solidFill>
                                  <a:latin typeface="Cambria Math" panose="02040503050406030204" pitchFamily="18" charset="0"/>
                                  <a:sym typeface="Arial Narrow"/>
                                </a:rPr>
                                <m:t>−</m:t>
                              </m:r>
                              <m:r>
                                <a:rPr lang="ru-RU" sz="5400" i="1">
                                  <a:solidFill>
                                    <a:schemeClr val="tx1"/>
                                  </a:solidFill>
                                  <a:latin typeface="Cambria Math" panose="02040503050406030204" pitchFamily="18" charset="0"/>
                                  <a:sym typeface="Arial Narrow"/>
                                </a:rPr>
                                <m:t>𝑛</m:t>
                              </m:r>
                            </m:sub>
                          </m:sSub>
                          <m:r>
                            <a:rPr lang="ru-RU" sz="5400" i="1">
                              <a:solidFill>
                                <a:schemeClr val="tx1"/>
                              </a:solidFill>
                              <a:latin typeface="Cambria Math" panose="02040503050406030204" pitchFamily="18" charset="0"/>
                              <a:sym typeface="Arial Narrow"/>
                            </a:rPr>
                            <m:t>,⋯,</m:t>
                          </m:r>
                          <m:sSub>
                            <m:sSubPr>
                              <m:ctrlPr>
                                <a:rPr lang="ru-RU" sz="5400" i="1">
                                  <a:solidFill>
                                    <a:schemeClr val="tx1"/>
                                  </a:solidFill>
                                  <a:latin typeface="Cambria Math" panose="02040503050406030204" pitchFamily="18" charset="0"/>
                                  <a:sym typeface="Arial Narrow"/>
                                </a:rPr>
                              </m:ctrlPr>
                            </m:sSubPr>
                            <m:e>
                              <m:r>
                                <a:rPr lang="ru-RU" sz="5400" i="1">
                                  <a:solidFill>
                                    <a:schemeClr val="tx1"/>
                                  </a:solidFill>
                                  <a:latin typeface="Cambria Math" panose="02040503050406030204" pitchFamily="18" charset="0"/>
                                  <a:sym typeface="Arial Narrow"/>
                                </a:rPr>
                                <m:t>𝑤</m:t>
                              </m:r>
                            </m:e>
                            <m:sub>
                              <m:r>
                                <a:rPr lang="en-US" sz="5400" i="1">
                                  <a:solidFill>
                                    <a:schemeClr val="tx1"/>
                                  </a:solidFill>
                                  <a:latin typeface="Cambria Math" panose="02040503050406030204" pitchFamily="18" charset="0"/>
                                  <a:sym typeface="Arial Narrow"/>
                                </a:rPr>
                                <m:t>𝑖</m:t>
                              </m:r>
                              <m:r>
                                <a:rPr lang="ru-RU" sz="5400" i="1">
                                  <a:solidFill>
                                    <a:schemeClr val="tx1"/>
                                  </a:solidFill>
                                  <a:latin typeface="Cambria Math" panose="02040503050406030204" pitchFamily="18" charset="0"/>
                                  <a:sym typeface="Arial Narrow"/>
                                </a:rPr>
                                <m:t>−1</m:t>
                              </m:r>
                            </m:sub>
                          </m:sSub>
                          <m:r>
                            <a:rPr lang="ru-RU" sz="5400" i="1">
                              <a:solidFill>
                                <a:schemeClr val="tx1"/>
                              </a:solidFill>
                              <a:latin typeface="Cambria Math" panose="02040503050406030204" pitchFamily="18" charset="0"/>
                              <a:sym typeface="Arial Narrow"/>
                            </a:rPr>
                            <m:t>,</m:t>
                          </m:r>
                          <m:sSub>
                            <m:sSubPr>
                              <m:ctrlPr>
                                <a:rPr lang="ru-RU" sz="5400" i="1">
                                  <a:solidFill>
                                    <a:schemeClr val="tx1"/>
                                  </a:solidFill>
                                  <a:latin typeface="Cambria Math" panose="02040503050406030204" pitchFamily="18" charset="0"/>
                                  <a:sym typeface="Arial Narrow"/>
                                </a:rPr>
                              </m:ctrlPr>
                            </m:sSubPr>
                            <m:e>
                              <m:r>
                                <a:rPr lang="ru-RU" sz="5400" i="1">
                                  <a:solidFill>
                                    <a:schemeClr val="tx1"/>
                                  </a:solidFill>
                                  <a:latin typeface="Cambria Math" panose="02040503050406030204" pitchFamily="18" charset="0"/>
                                  <a:sym typeface="Arial Narrow"/>
                                </a:rPr>
                                <m:t>𝑤</m:t>
                              </m:r>
                            </m:e>
                            <m:sub>
                              <m:r>
                                <a:rPr lang="en-US" sz="5400" i="1">
                                  <a:solidFill>
                                    <a:schemeClr val="tx1"/>
                                  </a:solidFill>
                                  <a:latin typeface="Cambria Math" panose="02040503050406030204" pitchFamily="18" charset="0"/>
                                  <a:sym typeface="Arial Narrow"/>
                                </a:rPr>
                                <m:t>𝑖</m:t>
                              </m:r>
                              <m:r>
                                <a:rPr lang="ru-RU" sz="5400" i="1">
                                  <a:solidFill>
                                    <a:schemeClr val="tx1"/>
                                  </a:solidFill>
                                  <a:latin typeface="Cambria Math" panose="02040503050406030204" pitchFamily="18" charset="0"/>
                                  <a:sym typeface="Arial Narrow"/>
                                </a:rPr>
                                <m:t>+1</m:t>
                              </m:r>
                            </m:sub>
                          </m:sSub>
                          <m:r>
                            <a:rPr lang="ru-RU" sz="5400" i="1">
                              <a:solidFill>
                                <a:schemeClr val="tx1"/>
                              </a:solidFill>
                              <a:latin typeface="Cambria Math" panose="02040503050406030204" pitchFamily="18" charset="0"/>
                              <a:sym typeface="Arial Narrow"/>
                            </a:rPr>
                            <m:t>,⋯,</m:t>
                          </m:r>
                          <m:sSub>
                            <m:sSubPr>
                              <m:ctrlPr>
                                <a:rPr lang="ru-RU" sz="5400" i="1">
                                  <a:solidFill>
                                    <a:schemeClr val="tx1"/>
                                  </a:solidFill>
                                  <a:latin typeface="Cambria Math" panose="02040503050406030204" pitchFamily="18" charset="0"/>
                                  <a:sym typeface="Arial Narrow"/>
                                </a:rPr>
                              </m:ctrlPr>
                            </m:sSubPr>
                            <m:e>
                              <m:r>
                                <a:rPr lang="ru-RU" sz="5400" i="1">
                                  <a:solidFill>
                                    <a:schemeClr val="tx1"/>
                                  </a:solidFill>
                                  <a:latin typeface="Cambria Math" panose="02040503050406030204" pitchFamily="18" charset="0"/>
                                  <a:sym typeface="Arial Narrow"/>
                                </a:rPr>
                                <m:t>𝑤</m:t>
                              </m:r>
                            </m:e>
                            <m:sub>
                              <m:r>
                                <a:rPr lang="en-US" sz="5400" i="1">
                                  <a:solidFill>
                                    <a:schemeClr val="tx1"/>
                                  </a:solidFill>
                                  <a:latin typeface="Cambria Math" panose="02040503050406030204" pitchFamily="18" charset="0"/>
                                  <a:sym typeface="Arial Narrow"/>
                                </a:rPr>
                                <m:t>𝑖</m:t>
                              </m:r>
                              <m:r>
                                <a:rPr lang="ru-RU" sz="5400" i="1">
                                  <a:solidFill>
                                    <a:schemeClr val="tx1"/>
                                  </a:solidFill>
                                  <a:latin typeface="Cambria Math" panose="02040503050406030204" pitchFamily="18" charset="0"/>
                                  <a:sym typeface="Arial Narrow"/>
                                </a:rPr>
                                <m:t>+</m:t>
                              </m:r>
                              <m:r>
                                <a:rPr lang="ru-RU" sz="5400" i="1">
                                  <a:solidFill>
                                    <a:schemeClr val="tx1"/>
                                  </a:solidFill>
                                  <a:latin typeface="Cambria Math" panose="02040503050406030204" pitchFamily="18" charset="0"/>
                                  <a:sym typeface="Arial Narrow"/>
                                </a:rPr>
                                <m:t>𝑛</m:t>
                              </m:r>
                            </m:sub>
                          </m:sSub>
                          <m:r>
                            <a:rPr lang="ru-RU" sz="5400" i="1">
                              <a:solidFill>
                                <a:schemeClr val="tx1"/>
                              </a:solidFill>
                              <a:latin typeface="Cambria Math" panose="02040503050406030204" pitchFamily="18" charset="0"/>
                              <a:sym typeface="Arial Narrow"/>
                            </a:rPr>
                            <m:t>|</m:t>
                          </m:r>
                          <m:r>
                            <a:rPr lang="en-US" sz="5400" b="0" i="1" smtClean="0">
                              <a:solidFill>
                                <a:schemeClr val="tx1"/>
                              </a:solidFill>
                              <a:latin typeface="Cambria Math" panose="02040503050406030204" pitchFamily="18" charset="0"/>
                              <a:sym typeface="Arial Narrow"/>
                            </a:rPr>
                            <m:t>𝑑</m:t>
                          </m:r>
                          <m:r>
                            <a:rPr lang="ru-RU" sz="5400" i="1">
                              <a:solidFill>
                                <a:schemeClr val="tx1"/>
                              </a:solidFill>
                              <a:latin typeface="Cambria Math" panose="02040503050406030204" pitchFamily="18" charset="0"/>
                              <a:sym typeface="Arial Narrow"/>
                            </a:rPr>
                            <m:t>)</m:t>
                          </m:r>
                        </m:e>
                      </m:func>
                    </m:oMath>
                  </m:oMathPara>
                </a14:m>
                <a:endParaRPr kumimoji="0" lang="en-GB" sz="5400" b="0" i="0" u="none" strike="noStrike" kern="0" cap="none" spc="0" normalizeH="0" baseline="0" noProof="0" dirty="0">
                  <a:ln>
                    <a:noFill/>
                  </a:ln>
                  <a:solidFill>
                    <a:srgbClr val="253957"/>
                  </a:solidFill>
                  <a:effectLst/>
                  <a:uLnTx/>
                  <a:uFillTx/>
                  <a:latin typeface="Arial Narrow"/>
                  <a:sym typeface="Arial Narrow"/>
                </a:endParaRPr>
              </a:p>
              <a:p>
                <a:pPr marL="457200" marR="0" lvl="0" indent="-457200" algn="l" defTabSz="821531" rtl="0" eaLnBrk="1" fontAlgn="auto" latinLnBrk="0" hangingPunct="0">
                  <a:lnSpc>
                    <a:spcPct val="100000"/>
                  </a:lnSpc>
                  <a:spcBef>
                    <a:spcPts val="2800"/>
                  </a:spcBef>
                  <a:spcAft>
                    <a:spcPts val="0"/>
                  </a:spcAft>
                  <a:buClrTx/>
                  <a:buSzPct val="100000"/>
                  <a:buFont typeface="Wingdings" panose="05000000000000000000" pitchFamily="2" charset="2"/>
                  <a:buChar char="§"/>
                  <a:tabLst/>
                  <a:defRPr sz="2800">
                    <a:solidFill>
                      <a:srgbClr val="253957"/>
                    </a:solidFill>
                    <a:latin typeface="+mn-lt"/>
                    <a:ea typeface="+mn-ea"/>
                    <a:cs typeface="+mn-cs"/>
                    <a:sym typeface="Arial Narrow"/>
                  </a:defRPr>
                </a:pPr>
                <a:endParaRPr kumimoji="0" lang="en-US" sz="3200" b="0" i="0" u="none" strike="noStrike" kern="0" cap="none" spc="0" normalizeH="0" baseline="0" noProof="0" dirty="0">
                  <a:ln>
                    <a:noFill/>
                  </a:ln>
                  <a:solidFill>
                    <a:srgbClr val="253957"/>
                  </a:solidFill>
                  <a:effectLst/>
                  <a:uLnTx/>
                  <a:uFillTx/>
                  <a:latin typeface="Arial Narrow"/>
                  <a:sym typeface="Arial Narrow"/>
                </a:endParaRPr>
              </a:p>
            </p:txBody>
          </p:sp>
        </mc:Choice>
        <mc:Fallback xmlns="">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a:spLocks noRot="1" noChangeAspect="1" noMove="1" noResize="1" noEditPoints="1" noAdjustHandles="1" noChangeArrowheads="1" noChangeShapeType="1" noTextEdit="1"/>
              </p:cNvSpPr>
              <p:nvPr/>
            </p:nvSpPr>
            <p:spPr>
              <a:xfrm>
                <a:off x="1209448" y="4481737"/>
                <a:ext cx="18039335" cy="8784976"/>
              </a:xfrm>
              <a:prstGeom prst="rect">
                <a:avLst/>
              </a:prstGeom>
              <a:blipFill>
                <a:blip r:embed="rId4"/>
                <a:stretch>
                  <a:fillRect l="-1453" t="-1110"/>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ru-RU">
                    <a:noFill/>
                  </a:rPr>
                  <a:t> </a:t>
                </a:r>
              </a:p>
            </p:txBody>
          </p:sp>
        </mc:Fallback>
      </mc:AlternateContent>
    </p:spTree>
    <p:extLst>
      <p:ext uri="{BB962C8B-B14F-4D97-AF65-F5344CB8AC3E}">
        <p14:creationId xmlns:p14="http://schemas.microsoft.com/office/powerpoint/2010/main" val="36367132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180205" y="4409728"/>
            <a:ext cx="19455339" cy="8351004"/>
          </a:xfrm>
          <a:prstGeom prst="rect">
            <a:avLst/>
          </a:prstGeom>
        </p:spPr>
        <p:txBody>
          <a:bodyPr wrap="square">
            <a:spAutoFit/>
          </a:bodyPr>
          <a:lstStyle/>
          <a:p>
            <a:pPr algn="r">
              <a:spcBef>
                <a:spcPts val="2800"/>
              </a:spcBef>
              <a:buSzPct val="100000"/>
              <a:defRPr sz="2800">
                <a:solidFill>
                  <a:srgbClr val="253957"/>
                </a:solidFill>
                <a:latin typeface="+mn-lt"/>
                <a:ea typeface="+mn-ea"/>
                <a:cs typeface="+mn-cs"/>
                <a:sym typeface="Arial Narrow"/>
              </a:defRPr>
            </a:pPr>
            <a:r>
              <a:rPr lang="en-US" sz="6000" dirty="0">
                <a:solidFill>
                  <a:srgbClr val="253957"/>
                </a:solidFill>
                <a:sym typeface="Arial Narrow"/>
              </a:rPr>
              <a:t>“You shall know a word by the company it keeps!”</a:t>
            </a:r>
          </a:p>
          <a:p>
            <a:pPr algn="r">
              <a:spcBef>
                <a:spcPts val="2800"/>
              </a:spcBef>
              <a:buSzPct val="100000"/>
              <a:defRPr sz="2800">
                <a:solidFill>
                  <a:srgbClr val="253957"/>
                </a:solidFill>
                <a:latin typeface="+mn-lt"/>
                <a:ea typeface="+mn-ea"/>
                <a:cs typeface="+mn-cs"/>
                <a:sym typeface="Arial Narrow"/>
              </a:defRPr>
            </a:pPr>
            <a:r>
              <a:rPr lang="en-US" sz="6000" dirty="0">
                <a:solidFill>
                  <a:srgbClr val="253957"/>
                </a:solidFill>
                <a:sym typeface="Arial Narrow"/>
              </a:rPr>
              <a:t>— J. R. Firth (1957)</a:t>
            </a:r>
            <a:endParaRPr lang="ru-RU" sz="60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6000" b="1" dirty="0">
                <a:solidFill>
                  <a:srgbClr val="253957"/>
                </a:solidFill>
                <a:sym typeface="Arial Narrow"/>
              </a:rPr>
              <a:t>Разница в значении слов сильно коррелирует с разницей в распределениях </a:t>
            </a:r>
            <a:r>
              <a:rPr lang="en-US" sz="6000" dirty="0">
                <a:solidFill>
                  <a:srgbClr val="253957"/>
                </a:solidFill>
                <a:sym typeface="Arial Narrow"/>
              </a:rPr>
              <a:t>(Harris</a:t>
            </a:r>
            <a:r>
              <a:rPr lang="ru-RU" sz="6000" dirty="0">
                <a:solidFill>
                  <a:srgbClr val="253957"/>
                </a:solidFill>
                <a:sym typeface="Arial Narrow"/>
              </a:rPr>
              <a:t>,</a:t>
            </a:r>
            <a:r>
              <a:rPr lang="en-US" sz="6000" dirty="0">
                <a:solidFill>
                  <a:srgbClr val="253957"/>
                </a:solidFill>
                <a:sym typeface="Arial Narrow"/>
              </a:rPr>
              <a:t> 1954)</a:t>
            </a:r>
            <a:endParaRPr lang="ru-RU" sz="60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6000" dirty="0">
                <a:solidFill>
                  <a:srgbClr val="253957"/>
                </a:solidFill>
                <a:sym typeface="Arial Narrow"/>
              </a:rPr>
              <a:t>“What people know when they say that they know a word is</a:t>
            </a:r>
          </a:p>
          <a:p>
            <a:pPr algn="l">
              <a:spcBef>
                <a:spcPts val="2800"/>
              </a:spcBef>
              <a:buSzPct val="100000"/>
              <a:defRPr sz="2800">
                <a:solidFill>
                  <a:srgbClr val="253957"/>
                </a:solidFill>
                <a:latin typeface="+mn-lt"/>
                <a:ea typeface="+mn-ea"/>
                <a:cs typeface="+mn-cs"/>
                <a:sym typeface="Arial Narrow"/>
              </a:defRPr>
            </a:pPr>
            <a:r>
              <a:rPr lang="en-US" sz="6000" dirty="0">
                <a:solidFill>
                  <a:srgbClr val="253957"/>
                </a:solidFill>
                <a:sym typeface="Arial Narrow"/>
              </a:rPr>
              <a:t>not how to recite its dictionary definition – they know how to</a:t>
            </a:r>
          </a:p>
          <a:p>
            <a:pPr algn="l">
              <a:spcBef>
                <a:spcPts val="2800"/>
              </a:spcBef>
              <a:buSzPct val="100000"/>
              <a:defRPr sz="2800">
                <a:solidFill>
                  <a:srgbClr val="253957"/>
                </a:solidFill>
                <a:latin typeface="+mn-lt"/>
                <a:ea typeface="+mn-ea"/>
                <a:cs typeface="+mn-cs"/>
                <a:sym typeface="Arial Narrow"/>
              </a:defRPr>
            </a:pPr>
            <a:r>
              <a:rPr lang="en-US" sz="6000" dirty="0">
                <a:solidFill>
                  <a:srgbClr val="253957"/>
                </a:solidFill>
                <a:sym typeface="Arial Narrow"/>
              </a:rPr>
              <a:t>use it [. . . ] in everyday discourse.” (Miller 1986)</a:t>
            </a:r>
          </a:p>
        </p:txBody>
      </p:sp>
      <p:sp>
        <p:nvSpPr>
          <p:cNvPr id="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000" cap="all" dirty="0">
                <a:sym typeface="Arial Narrow"/>
              </a:rPr>
              <a:t>Distributional hypothesis</a:t>
            </a:r>
            <a:endParaRPr lang="en-GB" sz="7200" b="1" cap="all" dirty="0">
              <a:solidFill>
                <a:srgbClr val="253957"/>
              </a:solidFill>
              <a:sym typeface="Arial Narrow"/>
            </a:endParaRPr>
          </a:p>
        </p:txBody>
      </p:sp>
    </p:spTree>
    <p:extLst>
      <p:ext uri="{BB962C8B-B14F-4D97-AF65-F5344CB8AC3E}">
        <p14:creationId xmlns:p14="http://schemas.microsoft.com/office/powerpoint/2010/main" val="1746973834"/>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doc2vec</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12624047" y="4740465"/>
            <a:ext cx="11089232" cy="7109545"/>
          </a:xfrm>
          <a:prstGeom prst="rect">
            <a:avLst/>
          </a:prstGeom>
        </p:spPr>
      </p:pic>
      <p:pic>
        <p:nvPicPr>
          <p:cNvPr id="3" name="Рисунок 2"/>
          <p:cNvPicPr>
            <a:picLocks noChangeAspect="1"/>
          </p:cNvPicPr>
          <p:nvPr/>
        </p:nvPicPr>
        <p:blipFill>
          <a:blip r:embed="rId5"/>
          <a:stretch>
            <a:fillRect/>
          </a:stretch>
        </p:blipFill>
        <p:spPr>
          <a:xfrm>
            <a:off x="347946" y="5047681"/>
            <a:ext cx="12276101" cy="6824477"/>
          </a:xfrm>
          <a:prstGeom prst="rect">
            <a:avLst/>
          </a:prstGeom>
        </p:spPr>
      </p:pic>
      <p:sp>
        <p:nvSpPr>
          <p:cNvPr id="4" name="Прямоугольник 3"/>
          <p:cNvSpPr/>
          <p:nvPr/>
        </p:nvSpPr>
        <p:spPr>
          <a:xfrm>
            <a:off x="3623048" y="11954443"/>
            <a:ext cx="7127272" cy="923330"/>
          </a:xfrm>
          <a:prstGeom prst="rect">
            <a:avLst/>
          </a:prstGeom>
        </p:spPr>
        <p:txBody>
          <a:bodyPr wrap="none">
            <a:spAutoFit/>
          </a:bodyPr>
          <a:lstStyle/>
          <a:p>
            <a:pPr algn="l">
              <a:spcBef>
                <a:spcPts val="2800"/>
              </a:spcBef>
              <a:buSzPct val="100000"/>
              <a:defRPr sz="2800">
                <a:solidFill>
                  <a:srgbClr val="253957"/>
                </a:solidFill>
                <a:latin typeface="+mn-lt"/>
                <a:ea typeface="+mn-ea"/>
                <a:cs typeface="+mn-cs"/>
                <a:sym typeface="Arial Narrow"/>
              </a:defRPr>
            </a:pPr>
            <a:r>
              <a:rPr lang="en-US" sz="5400" b="1" dirty="0">
                <a:solidFill>
                  <a:srgbClr val="253957"/>
                </a:solidFill>
                <a:sym typeface="Arial Narrow"/>
              </a:rPr>
              <a:t>DM (Distributed </a:t>
            </a:r>
            <a:r>
              <a:rPr lang="en-US" sz="5400" b="1" dirty="0">
                <a:solidFill>
                  <a:srgbClr val="253957"/>
                </a:solidFill>
                <a:latin typeface="+mn-lt"/>
                <a:sym typeface="Arial Narrow"/>
              </a:rPr>
              <a:t>Memory)</a:t>
            </a:r>
          </a:p>
        </p:txBody>
      </p:sp>
      <p:sp>
        <p:nvSpPr>
          <p:cNvPr id="5" name="Прямоугольник 4"/>
          <p:cNvSpPr/>
          <p:nvPr/>
        </p:nvSpPr>
        <p:spPr>
          <a:xfrm>
            <a:off x="12840072" y="11978997"/>
            <a:ext cx="9555821" cy="923330"/>
          </a:xfrm>
          <a:prstGeom prst="rect">
            <a:avLst/>
          </a:prstGeom>
        </p:spPr>
        <p:txBody>
          <a:bodyPr wrap="none">
            <a:spAutoFit/>
          </a:bodyPr>
          <a:lstStyle/>
          <a:p>
            <a:pPr lvl="0" algn="l">
              <a:spcBef>
                <a:spcPts val="2800"/>
              </a:spcBef>
              <a:buSzPct val="100000"/>
              <a:defRPr sz="2800">
                <a:solidFill>
                  <a:srgbClr val="253957"/>
                </a:solidFill>
                <a:latin typeface="+mn-lt"/>
                <a:ea typeface="+mn-ea"/>
                <a:cs typeface="+mn-cs"/>
                <a:sym typeface="Arial Narrow"/>
              </a:defRPr>
            </a:pPr>
            <a:r>
              <a:rPr lang="en-GB" sz="5400" b="1" dirty="0">
                <a:solidFill>
                  <a:srgbClr val="253957"/>
                </a:solidFill>
                <a:latin typeface="+mn-lt"/>
                <a:sym typeface="Arial Narrow"/>
              </a:rPr>
              <a:t>DBOW (Distributed Bag of Words)</a:t>
            </a:r>
          </a:p>
        </p:txBody>
      </p:sp>
    </p:spTree>
    <p:extLst>
      <p:ext uri="{BB962C8B-B14F-4D97-AF65-F5344CB8AC3E}">
        <p14:creationId xmlns:p14="http://schemas.microsoft.com/office/powerpoint/2010/main" val="216114613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en-US" sz="7000" b="1" cap="all" dirty="0">
                <a:solidFill>
                  <a:srgbClr val="253957"/>
                </a:solidFill>
                <a:latin typeface="Arial Narrow"/>
                <a:sym typeface="Arial Narrow"/>
              </a:rPr>
              <a:t>doc2vec</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9458" name="Picture 2" descr="https://shuzhanfan.github.io/assets/images/doc2ve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320" y="3723794"/>
            <a:ext cx="14689632" cy="973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38231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19839535"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lang="ru-RU" sz="7000" b="1" cap="all" dirty="0">
                <a:solidFill>
                  <a:srgbClr val="253957"/>
                </a:solidFill>
                <a:latin typeface="Arial Narrow"/>
                <a:sym typeface="Arial Narrow"/>
              </a:rPr>
              <a:t>Получение вектора для нового документа</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8" y="4481737"/>
            <a:ext cx="18039335" cy="87849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latin typeface="+mn-lt"/>
                <a:sym typeface="Arial Narrow"/>
              </a:rPr>
              <a:t>Шаг 1: Зафиксировать </a:t>
            </a:r>
            <a:r>
              <a:rPr lang="ru-RU" sz="5400" i="1" dirty="0">
                <a:solidFill>
                  <a:schemeClr val="tx1"/>
                </a:solidFill>
                <a:latin typeface="+mn-lt"/>
                <a:sym typeface="Arial Narrow"/>
              </a:rPr>
              <a:t>W</a:t>
            </a:r>
            <a:r>
              <a:rPr lang="ru-RU" sz="5400" dirty="0">
                <a:solidFill>
                  <a:srgbClr val="253957"/>
                </a:solidFill>
                <a:latin typeface="+mn-lt"/>
                <a:sym typeface="Arial Narrow"/>
              </a:rPr>
              <a:t>, чтобы она не обновлялась.</a:t>
            </a:r>
          </a:p>
          <a:p>
            <a:pPr lvl="0"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latin typeface="+mn-lt"/>
                <a:sym typeface="Arial Narrow"/>
              </a:rPr>
              <a:t>Шаг 2: Добавить в </a:t>
            </a:r>
            <a:r>
              <a:rPr lang="ru-RU" sz="5400" i="1" dirty="0">
                <a:solidFill>
                  <a:schemeClr val="tx1"/>
                </a:solidFill>
                <a:latin typeface="+mn-lt"/>
                <a:sym typeface="Arial Narrow"/>
              </a:rPr>
              <a:t>D</a:t>
            </a:r>
            <a:r>
              <a:rPr lang="ru-RU" sz="5400" dirty="0">
                <a:solidFill>
                  <a:srgbClr val="253957"/>
                </a:solidFill>
                <a:latin typeface="+mn-lt"/>
                <a:sym typeface="Arial Narrow"/>
              </a:rPr>
              <a:t> новую строку со случайно инициализированным вектором</a:t>
            </a:r>
          </a:p>
          <a:p>
            <a:pPr lvl="0"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latin typeface="+mn-lt"/>
                <a:sym typeface="Arial Narrow"/>
              </a:rPr>
              <a:t>Шаг 3: Тренировать несколько итераций с новой строкой, в которой находится представление для нового документа</a:t>
            </a:r>
          </a:p>
        </p:txBody>
      </p:sp>
    </p:spTree>
    <p:extLst>
      <p:ext uri="{BB962C8B-B14F-4D97-AF65-F5344CB8AC3E}">
        <p14:creationId xmlns:p14="http://schemas.microsoft.com/office/powerpoint/2010/main" val="52794980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19839535"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7000" b="1" cap="all" dirty="0">
                <a:solidFill>
                  <a:srgbClr val="253957"/>
                </a:solidFill>
                <a:latin typeface="+mn-lt"/>
                <a:sym typeface="Arial Narrow"/>
              </a:rPr>
              <a:t>Wikipedia paragraph vectors using t-SNE</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7" name="Рисунок 6"/>
          <p:cNvPicPr>
            <a:picLocks noChangeAspect="1"/>
          </p:cNvPicPr>
          <p:nvPr/>
        </p:nvPicPr>
        <p:blipFill>
          <a:blip r:embed="rId4">
            <a:lum/>
            <a:alphaModFix/>
          </a:blip>
          <a:srcRect/>
          <a:stretch>
            <a:fillRect/>
          </a:stretch>
        </p:blipFill>
        <p:spPr>
          <a:xfrm>
            <a:off x="6863408" y="4347389"/>
            <a:ext cx="10860592" cy="9031275"/>
          </a:xfrm>
          <a:prstGeom prst="rect">
            <a:avLst/>
          </a:prstGeom>
          <a:noFill/>
          <a:ln>
            <a:noFill/>
          </a:ln>
        </p:spPr>
      </p:pic>
    </p:spTree>
    <p:extLst>
      <p:ext uri="{BB962C8B-B14F-4D97-AF65-F5344CB8AC3E}">
        <p14:creationId xmlns:p14="http://schemas.microsoft.com/office/powerpoint/2010/main" val="53994963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21720127"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latin typeface="+mn-lt"/>
                <a:sym typeface="Arial Narrow"/>
              </a:rPr>
              <a:t>Nearest neighbors Wikipedia articles to “Machine learning” article</a:t>
            </a:r>
            <a:endParaRPr kumimoji="0" sz="6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p:cNvPicPr>
            <a:picLocks noChangeAspect="1"/>
          </p:cNvPicPr>
          <p:nvPr/>
        </p:nvPicPr>
        <p:blipFill>
          <a:blip r:embed="rId4">
            <a:lum/>
            <a:alphaModFix/>
          </a:blip>
          <a:srcRect/>
          <a:stretch>
            <a:fillRect/>
          </a:stretch>
        </p:blipFill>
        <p:spPr>
          <a:xfrm>
            <a:off x="8591600" y="3413629"/>
            <a:ext cx="12745416" cy="10302371"/>
          </a:xfrm>
          <a:prstGeom prst="rect">
            <a:avLst/>
          </a:prstGeom>
          <a:noFill/>
          <a:ln>
            <a:noFill/>
          </a:ln>
        </p:spPr>
      </p:pic>
    </p:spTree>
    <p:extLst>
      <p:ext uri="{BB962C8B-B14F-4D97-AF65-F5344CB8AC3E}">
        <p14:creationId xmlns:p14="http://schemas.microsoft.com/office/powerpoint/2010/main" val="77083213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21720127"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latin typeface="+mn-lt"/>
                <a:sym typeface="Arial Narrow"/>
              </a:rPr>
              <a:t>Wikipedia nearest </a:t>
            </a:r>
            <a:r>
              <a:rPr lang="en-US" sz="6000" b="1" cap="all" dirty="0" err="1">
                <a:solidFill>
                  <a:srgbClr val="253957"/>
                </a:solidFill>
                <a:latin typeface="+mn-lt"/>
                <a:sym typeface="Arial Narrow"/>
              </a:rPr>
              <a:t>neighbours</a:t>
            </a:r>
            <a:r>
              <a:rPr lang="en-US" sz="6000" b="1" cap="all" dirty="0">
                <a:solidFill>
                  <a:srgbClr val="253957"/>
                </a:solidFill>
                <a:latin typeface="+mn-lt"/>
                <a:sym typeface="Arial Narrow"/>
              </a:rPr>
              <a:t> to “Lady Gaga” (Paragraph Vectors)</a:t>
            </a:r>
            <a:endParaRPr kumimoji="0" sz="6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7" name="Рисунок 6"/>
          <p:cNvPicPr>
            <a:picLocks noChangeAspect="1"/>
          </p:cNvPicPr>
          <p:nvPr/>
        </p:nvPicPr>
        <p:blipFill>
          <a:blip r:embed="rId4">
            <a:lum/>
            <a:alphaModFix/>
          </a:blip>
          <a:srcRect/>
          <a:stretch>
            <a:fillRect/>
          </a:stretch>
        </p:blipFill>
        <p:spPr>
          <a:xfrm>
            <a:off x="6503368" y="4025426"/>
            <a:ext cx="10657184" cy="9520400"/>
          </a:xfrm>
          <a:prstGeom prst="rect">
            <a:avLst/>
          </a:prstGeom>
          <a:noFill/>
          <a:ln>
            <a:noFill/>
          </a:ln>
        </p:spPr>
      </p:pic>
    </p:spTree>
    <p:extLst>
      <p:ext uri="{BB962C8B-B14F-4D97-AF65-F5344CB8AC3E}">
        <p14:creationId xmlns:p14="http://schemas.microsoft.com/office/powerpoint/2010/main" val="3008803387"/>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23808359"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latin typeface="+mn-lt"/>
                <a:sym typeface="Arial Narrow"/>
              </a:rPr>
              <a:t>Wikipedia nearest </a:t>
            </a:r>
            <a:r>
              <a:rPr lang="en-US" sz="6000" b="1" cap="all" dirty="0" err="1">
                <a:solidFill>
                  <a:srgbClr val="253957"/>
                </a:solidFill>
                <a:latin typeface="+mn-lt"/>
                <a:sym typeface="Arial Narrow"/>
              </a:rPr>
              <a:t>neighbours</a:t>
            </a:r>
            <a:r>
              <a:rPr lang="en-US" sz="6000" b="1" cap="all" dirty="0">
                <a:solidFill>
                  <a:srgbClr val="253957"/>
                </a:solidFill>
                <a:latin typeface="+mn-lt"/>
                <a:sym typeface="Arial Narrow"/>
              </a:rPr>
              <a:t> to </a:t>
            </a:r>
            <a:br>
              <a:rPr lang="en-US" sz="6000" b="1" cap="all" dirty="0">
                <a:solidFill>
                  <a:srgbClr val="253957"/>
                </a:solidFill>
                <a:latin typeface="+mn-lt"/>
                <a:sym typeface="Arial Narrow"/>
              </a:rPr>
            </a:br>
            <a:r>
              <a:rPr lang="en-US" sz="6000" b="1" cap="all" dirty="0">
                <a:solidFill>
                  <a:srgbClr val="253957"/>
                </a:solidFill>
                <a:latin typeface="+mn-lt"/>
                <a:sym typeface="Arial Narrow"/>
              </a:rPr>
              <a:t>“Lady Gaga” - “American” + “Japanese”</a:t>
            </a:r>
            <a:endParaRPr kumimoji="0" sz="6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p:cNvPicPr>
            <a:picLocks noChangeAspect="1"/>
          </p:cNvPicPr>
          <p:nvPr/>
        </p:nvPicPr>
        <p:blipFill>
          <a:blip r:embed="rId4">
            <a:lum/>
            <a:alphaModFix/>
          </a:blip>
          <a:srcRect/>
          <a:stretch>
            <a:fillRect/>
          </a:stretch>
        </p:blipFill>
        <p:spPr>
          <a:xfrm>
            <a:off x="5515376" y="4624426"/>
            <a:ext cx="9844976" cy="8633491"/>
          </a:xfrm>
          <a:prstGeom prst="rect">
            <a:avLst/>
          </a:prstGeom>
          <a:noFill/>
          <a:ln>
            <a:noFill/>
          </a:ln>
        </p:spPr>
      </p:pic>
      <p:pic>
        <p:nvPicPr>
          <p:cNvPr id="9" name="Рисунок 8"/>
          <p:cNvPicPr>
            <a:picLocks noChangeAspect="1"/>
          </p:cNvPicPr>
          <p:nvPr/>
        </p:nvPicPr>
        <p:blipFill>
          <a:blip r:embed="rId5">
            <a:lum/>
            <a:alphaModFix/>
          </a:blip>
          <a:srcRect/>
          <a:stretch>
            <a:fillRect/>
          </a:stretch>
        </p:blipFill>
        <p:spPr>
          <a:xfrm>
            <a:off x="16008424" y="5137437"/>
            <a:ext cx="4602364" cy="4152333"/>
          </a:xfrm>
          <a:prstGeom prst="rect">
            <a:avLst/>
          </a:prstGeom>
          <a:noFill/>
          <a:ln>
            <a:noFill/>
          </a:ln>
        </p:spPr>
      </p:pic>
    </p:spTree>
    <p:extLst>
      <p:ext uri="{BB962C8B-B14F-4D97-AF65-F5344CB8AC3E}">
        <p14:creationId xmlns:p14="http://schemas.microsoft.com/office/powerpoint/2010/main" val="286617009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23808359"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ru-RU" sz="6000" b="1" cap="all" dirty="0">
                <a:solidFill>
                  <a:srgbClr val="253957"/>
                </a:solidFill>
                <a:sym typeface="Arial Narrow"/>
              </a:rPr>
              <a:t>Смысл</a:t>
            </a:r>
            <a:endParaRPr kumimoji="0" sz="6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0" name="Рисунок 9"/>
          <p:cNvPicPr>
            <a:picLocks noChangeAspect="1"/>
          </p:cNvPicPr>
          <p:nvPr/>
        </p:nvPicPr>
        <p:blipFill>
          <a:blip r:embed="rId4">
            <a:lum/>
            <a:alphaModFix/>
          </a:blip>
          <a:srcRect/>
          <a:stretch>
            <a:fillRect/>
          </a:stretch>
        </p:blipFill>
        <p:spPr>
          <a:xfrm>
            <a:off x="3407024" y="5489848"/>
            <a:ext cx="17569952" cy="5264271"/>
          </a:xfrm>
          <a:prstGeom prst="rect">
            <a:avLst/>
          </a:prstGeom>
          <a:noFill/>
          <a:ln>
            <a:noFill/>
          </a:ln>
        </p:spPr>
      </p:pic>
    </p:spTree>
    <p:extLst>
      <p:ext uri="{BB962C8B-B14F-4D97-AF65-F5344CB8AC3E}">
        <p14:creationId xmlns:p14="http://schemas.microsoft.com/office/powerpoint/2010/main" val="162680864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23808359"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MULTI-SENSE SKIP-GRAM (MSSG)</a:t>
            </a:r>
            <a:endParaRPr kumimoji="0" sz="6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7" name="Рисунок 6"/>
          <p:cNvPicPr>
            <a:picLocks noChangeAspect="1"/>
          </p:cNvPicPr>
          <p:nvPr/>
        </p:nvPicPr>
        <p:blipFill>
          <a:blip r:embed="rId4">
            <a:lum/>
            <a:alphaModFix/>
          </a:blip>
          <a:srcRect/>
          <a:stretch>
            <a:fillRect/>
          </a:stretch>
        </p:blipFill>
        <p:spPr>
          <a:xfrm>
            <a:off x="2448360" y="5137437"/>
            <a:ext cx="19011782" cy="4904536"/>
          </a:xfrm>
          <a:prstGeom prst="rect">
            <a:avLst/>
          </a:prstGeom>
          <a:noFill/>
          <a:ln>
            <a:noFill/>
          </a:ln>
        </p:spPr>
      </p:pic>
    </p:spTree>
    <p:extLst>
      <p:ext uri="{BB962C8B-B14F-4D97-AF65-F5344CB8AC3E}">
        <p14:creationId xmlns:p14="http://schemas.microsoft.com/office/powerpoint/2010/main" val="266376475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4839736" y="12082742"/>
            <a:ext cx="12192000" cy="861774"/>
          </a:xfrm>
          <a:prstGeom prst="rect">
            <a:avLst/>
          </a:prstGeom>
        </p:spPr>
        <p:txBody>
          <a:bodyPr>
            <a:spAutoFit/>
          </a:bodyPr>
          <a:lstStyle/>
          <a:p>
            <a:r>
              <a:rPr lang="en-US" dirty="0"/>
              <a:t>Nearest Neighbors by cosine similarity:</a:t>
            </a:r>
          </a:p>
        </p:txBody>
      </p:sp>
      <p:pic>
        <p:nvPicPr>
          <p:cNvPr id="8" name="Рисунок 7"/>
          <p:cNvPicPr>
            <a:picLocks noChangeAspect="1"/>
          </p:cNvPicPr>
          <p:nvPr/>
        </p:nvPicPr>
        <p:blipFill>
          <a:blip r:embed="rId4">
            <a:lum/>
            <a:alphaModFix/>
          </a:blip>
          <a:srcRect/>
          <a:stretch>
            <a:fillRect/>
          </a:stretch>
        </p:blipFill>
        <p:spPr>
          <a:xfrm>
            <a:off x="886744" y="2386939"/>
            <a:ext cx="10754174" cy="9523426"/>
          </a:xfrm>
          <a:prstGeom prst="rect">
            <a:avLst/>
          </a:prstGeom>
          <a:noFill/>
          <a:ln>
            <a:noFill/>
          </a:ln>
        </p:spPr>
      </p:pic>
      <p:pic>
        <p:nvPicPr>
          <p:cNvPr id="9" name="Рисунок 8"/>
          <p:cNvPicPr>
            <a:picLocks noChangeAspect="1"/>
          </p:cNvPicPr>
          <p:nvPr/>
        </p:nvPicPr>
        <p:blipFill>
          <a:blip r:embed="rId5">
            <a:lum/>
            <a:alphaModFix/>
          </a:blip>
          <a:srcRect/>
          <a:stretch>
            <a:fillRect/>
          </a:stretch>
        </p:blipFill>
        <p:spPr>
          <a:xfrm>
            <a:off x="11799348" y="2973160"/>
            <a:ext cx="10464776" cy="6902995"/>
          </a:xfrm>
          <a:prstGeom prst="rect">
            <a:avLst/>
          </a:prstGeom>
          <a:noFill/>
          <a:ln>
            <a:noFill/>
          </a:ln>
        </p:spPr>
      </p:pic>
    </p:spTree>
    <p:extLst>
      <p:ext uri="{BB962C8B-B14F-4D97-AF65-F5344CB8AC3E}">
        <p14:creationId xmlns:p14="http://schemas.microsoft.com/office/powerpoint/2010/main" val="21273395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What does “</a:t>
            </a:r>
            <a:r>
              <a:rPr lang="en-US" sz="7200" b="1" cap="all" dirty="0" err="1">
                <a:solidFill>
                  <a:srgbClr val="253957"/>
                </a:solidFill>
                <a:sym typeface="Arial Narrow"/>
              </a:rPr>
              <a:t>ong</a:t>
            </a:r>
            <a:r>
              <a:rPr lang="en-US" sz="7200" b="1" cap="all" dirty="0">
                <a:solidFill>
                  <a:srgbClr val="253957"/>
                </a:solidFill>
                <a:sym typeface="Arial Narrow"/>
              </a:rPr>
              <a:t> </a:t>
            </a:r>
            <a:r>
              <a:rPr lang="en-US" sz="7200" b="1" cap="all" dirty="0" err="1">
                <a:solidFill>
                  <a:srgbClr val="253957"/>
                </a:solidFill>
                <a:sym typeface="Arial Narrow"/>
              </a:rPr>
              <a:t>choi</a:t>
            </a:r>
            <a:r>
              <a:rPr lang="en-US" sz="7200" b="1" cap="all" dirty="0">
                <a:solidFill>
                  <a:srgbClr val="253957"/>
                </a:solidFill>
                <a:sym typeface="Arial Narrow"/>
              </a:rPr>
              <a:t>” mean?</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14822" y="4265712"/>
            <a:ext cx="21362350" cy="7060972"/>
          </a:xfrm>
          <a:prstGeom prst="rect">
            <a:avLst/>
          </a:prstGeom>
        </p:spPr>
        <p:txBody>
          <a:bodyPr wrap="square">
            <a:spAutoFit/>
          </a:bodyPr>
          <a:lstStyle/>
          <a:p>
            <a:pPr algn="just">
              <a:lnSpc>
                <a:spcPct val="50000"/>
              </a:lnSpc>
              <a:spcBef>
                <a:spcPts val="2800"/>
              </a:spcBef>
              <a:buSzPct val="100000"/>
              <a:defRPr sz="2800">
                <a:solidFill>
                  <a:srgbClr val="253957"/>
                </a:solidFill>
                <a:latin typeface="+mn-lt"/>
                <a:ea typeface="+mn-ea"/>
                <a:cs typeface="+mn-cs"/>
                <a:sym typeface="Arial Narrow"/>
              </a:defRPr>
            </a:pPr>
            <a:r>
              <a:rPr lang="en-US" sz="4800" b="1" dirty="0">
                <a:solidFill>
                  <a:srgbClr val="253957"/>
                </a:solidFill>
                <a:sym typeface="Arial Narrow"/>
              </a:rPr>
              <a:t>Suppose you see these sentences:</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b="1" dirty="0">
                <a:solidFill>
                  <a:srgbClr val="253957"/>
                </a:solidFill>
                <a:sym typeface="Arial Narrow"/>
              </a:rPr>
              <a:t> </a:t>
            </a:r>
            <a:r>
              <a:rPr lang="en-US" sz="4800" b="1" dirty="0">
                <a:solidFill>
                  <a:srgbClr val="FF0000"/>
                </a:solidFill>
                <a:sym typeface="Arial Narrow"/>
              </a:rPr>
              <a:t>Ong </a:t>
            </a:r>
            <a:r>
              <a:rPr lang="en-US" sz="4800" b="1" dirty="0" err="1">
                <a:solidFill>
                  <a:srgbClr val="FF0000"/>
                </a:solidFill>
                <a:sym typeface="Arial Narrow"/>
              </a:rPr>
              <a:t>choi</a:t>
            </a:r>
            <a:r>
              <a:rPr lang="en-US" sz="4800" b="1" dirty="0">
                <a:solidFill>
                  <a:srgbClr val="FF0000"/>
                </a:solidFill>
                <a:sym typeface="Arial Narrow"/>
              </a:rPr>
              <a:t> </a:t>
            </a:r>
            <a:r>
              <a:rPr lang="en-US" sz="4800" dirty="0">
                <a:solidFill>
                  <a:srgbClr val="253957"/>
                </a:solidFill>
                <a:sym typeface="Arial Narrow"/>
              </a:rPr>
              <a:t>is delicious sautéed with garlic</a:t>
            </a:r>
            <a:r>
              <a:rPr lang="en-US" sz="4800" b="1" dirty="0">
                <a:solidFill>
                  <a:srgbClr val="253957"/>
                </a:solidFill>
                <a:sym typeface="Arial Narrow"/>
              </a:rPr>
              <a:t>.</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b="1" dirty="0">
                <a:solidFill>
                  <a:srgbClr val="253957"/>
                </a:solidFill>
                <a:sym typeface="Arial Narrow"/>
              </a:rPr>
              <a:t> </a:t>
            </a:r>
            <a:r>
              <a:rPr lang="en-US" sz="4800" b="1" dirty="0">
                <a:solidFill>
                  <a:srgbClr val="FF0000"/>
                </a:solidFill>
                <a:sym typeface="Arial Narrow"/>
              </a:rPr>
              <a:t>Ong </a:t>
            </a:r>
            <a:r>
              <a:rPr lang="en-US" sz="4800" b="1" dirty="0" err="1">
                <a:solidFill>
                  <a:srgbClr val="FF0000"/>
                </a:solidFill>
                <a:sym typeface="Arial Narrow"/>
              </a:rPr>
              <a:t>choi</a:t>
            </a:r>
            <a:r>
              <a:rPr lang="en-US" sz="4800" b="1" dirty="0">
                <a:solidFill>
                  <a:srgbClr val="FF0000"/>
                </a:solidFill>
                <a:sym typeface="Arial Narrow"/>
              </a:rPr>
              <a:t> </a:t>
            </a:r>
            <a:r>
              <a:rPr lang="en-US" sz="4800" b="1" dirty="0">
                <a:solidFill>
                  <a:srgbClr val="253957"/>
                </a:solidFill>
                <a:sym typeface="Arial Narrow"/>
              </a:rPr>
              <a:t> </a:t>
            </a:r>
            <a:r>
              <a:rPr lang="en-US" sz="4800" dirty="0">
                <a:solidFill>
                  <a:srgbClr val="253957"/>
                </a:solidFill>
                <a:sym typeface="Arial Narrow"/>
              </a:rPr>
              <a:t>is superb over rice</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b="1" dirty="0">
                <a:solidFill>
                  <a:srgbClr val="253957"/>
                </a:solidFill>
                <a:sym typeface="Arial Narrow"/>
              </a:rPr>
              <a:t> </a:t>
            </a:r>
            <a:r>
              <a:rPr lang="en-US" sz="4800" b="1" dirty="0">
                <a:solidFill>
                  <a:srgbClr val="FF0000"/>
                </a:solidFill>
                <a:sym typeface="Arial Narrow"/>
              </a:rPr>
              <a:t>Ong </a:t>
            </a:r>
            <a:r>
              <a:rPr lang="en-US" sz="4800" b="1" dirty="0" err="1">
                <a:solidFill>
                  <a:srgbClr val="FF0000"/>
                </a:solidFill>
                <a:sym typeface="Arial Narrow"/>
              </a:rPr>
              <a:t>choi</a:t>
            </a:r>
            <a:r>
              <a:rPr lang="en-US" sz="4800" b="1" dirty="0">
                <a:solidFill>
                  <a:srgbClr val="FF0000"/>
                </a:solidFill>
                <a:sym typeface="Arial Narrow"/>
              </a:rPr>
              <a:t> </a:t>
            </a:r>
            <a:r>
              <a:rPr lang="en-US" sz="4800" dirty="0">
                <a:solidFill>
                  <a:srgbClr val="253957"/>
                </a:solidFill>
                <a:sym typeface="Arial Narrow"/>
              </a:rPr>
              <a:t>leaves with salty sauces</a:t>
            </a:r>
          </a:p>
          <a:p>
            <a:pPr algn="just">
              <a:lnSpc>
                <a:spcPct val="50000"/>
              </a:lnSpc>
              <a:spcBef>
                <a:spcPts val="2800"/>
              </a:spcBef>
              <a:buSzPct val="100000"/>
              <a:defRPr sz="2800">
                <a:solidFill>
                  <a:srgbClr val="253957"/>
                </a:solidFill>
                <a:latin typeface="+mn-lt"/>
                <a:ea typeface="+mn-ea"/>
                <a:cs typeface="+mn-cs"/>
                <a:sym typeface="Arial Narrow"/>
              </a:defRPr>
            </a:pPr>
            <a:r>
              <a:rPr lang="en-US" sz="4800" b="1" dirty="0">
                <a:solidFill>
                  <a:srgbClr val="253957"/>
                </a:solidFill>
                <a:sym typeface="Arial Narrow"/>
              </a:rPr>
              <a:t>And you've also seen these:</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b="1" dirty="0">
                <a:solidFill>
                  <a:srgbClr val="253957"/>
                </a:solidFill>
                <a:sym typeface="Arial Narrow"/>
              </a:rPr>
              <a:t>…</a:t>
            </a:r>
            <a:r>
              <a:rPr lang="en-US" sz="4800" b="1" dirty="0">
                <a:solidFill>
                  <a:srgbClr val="FF0000"/>
                </a:solidFill>
                <a:sym typeface="Arial Narrow"/>
              </a:rPr>
              <a:t>spinach</a:t>
            </a:r>
            <a:r>
              <a:rPr lang="en-US" sz="4800" b="1" dirty="0">
                <a:solidFill>
                  <a:srgbClr val="253957"/>
                </a:solidFill>
                <a:sym typeface="Arial Narrow"/>
              </a:rPr>
              <a:t> </a:t>
            </a:r>
            <a:r>
              <a:rPr lang="en-US" sz="4800" dirty="0">
                <a:solidFill>
                  <a:srgbClr val="253957"/>
                </a:solidFill>
                <a:sym typeface="Arial Narrow"/>
              </a:rPr>
              <a:t>sautéed with garlic over rice</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b="1" dirty="0">
                <a:solidFill>
                  <a:srgbClr val="253957"/>
                </a:solidFill>
                <a:sym typeface="Arial Narrow"/>
              </a:rPr>
              <a:t> </a:t>
            </a:r>
            <a:r>
              <a:rPr lang="en-US" sz="4800" b="1" dirty="0">
                <a:solidFill>
                  <a:srgbClr val="FF0000"/>
                </a:solidFill>
                <a:sym typeface="Arial Narrow"/>
              </a:rPr>
              <a:t>Chard stems </a:t>
            </a:r>
            <a:r>
              <a:rPr lang="en-US" sz="4800" dirty="0">
                <a:solidFill>
                  <a:srgbClr val="253957"/>
                </a:solidFill>
                <a:sym typeface="Arial Narrow"/>
              </a:rPr>
              <a:t>and leaves are delicious</a:t>
            </a:r>
          </a:p>
          <a:p>
            <a:pPr marL="685800" indent="-685800" algn="just">
              <a:lnSpc>
                <a:spcPct val="50000"/>
              </a:lnSpc>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b="1" dirty="0">
                <a:solidFill>
                  <a:srgbClr val="253957"/>
                </a:solidFill>
                <a:sym typeface="Arial Narrow"/>
              </a:rPr>
              <a:t> </a:t>
            </a:r>
            <a:r>
              <a:rPr lang="en-US" sz="4800" b="1" dirty="0">
                <a:solidFill>
                  <a:srgbClr val="FF0000"/>
                </a:solidFill>
                <a:sym typeface="Arial Narrow"/>
              </a:rPr>
              <a:t>Collard greens </a:t>
            </a:r>
            <a:r>
              <a:rPr lang="en-US" sz="4800" dirty="0">
                <a:solidFill>
                  <a:srgbClr val="253957"/>
                </a:solidFill>
                <a:sym typeface="Arial Narrow"/>
              </a:rPr>
              <a:t>and other salty leafy greens</a:t>
            </a:r>
          </a:p>
          <a:p>
            <a:pPr algn="just">
              <a:lnSpc>
                <a:spcPct val="50000"/>
              </a:lnSpc>
              <a:spcBef>
                <a:spcPts val="2800"/>
              </a:spcBef>
              <a:buSzPct val="100000"/>
              <a:defRPr sz="2800">
                <a:solidFill>
                  <a:srgbClr val="253957"/>
                </a:solidFill>
                <a:latin typeface="+mn-lt"/>
                <a:ea typeface="+mn-ea"/>
                <a:cs typeface="+mn-cs"/>
                <a:sym typeface="Arial Narrow"/>
              </a:defRPr>
            </a:pPr>
            <a:r>
              <a:rPr lang="en-US" sz="4800" b="1" dirty="0">
                <a:solidFill>
                  <a:srgbClr val="253957"/>
                </a:solidFill>
                <a:sym typeface="Arial Narrow"/>
              </a:rPr>
              <a:t>Conclusion:</a:t>
            </a:r>
          </a:p>
          <a:p>
            <a:pPr algn="just">
              <a:lnSpc>
                <a:spcPct val="50000"/>
              </a:lnSpc>
              <a:spcBef>
                <a:spcPts val="2800"/>
              </a:spcBef>
              <a:buSzPct val="100000"/>
              <a:defRPr sz="2800">
                <a:solidFill>
                  <a:srgbClr val="253957"/>
                </a:solidFill>
                <a:latin typeface="+mn-lt"/>
                <a:ea typeface="+mn-ea"/>
                <a:cs typeface="+mn-cs"/>
                <a:sym typeface="Arial Narrow"/>
              </a:defRPr>
            </a:pPr>
            <a:r>
              <a:rPr lang="en-US" sz="4800" dirty="0">
                <a:solidFill>
                  <a:srgbClr val="253957"/>
                </a:solidFill>
                <a:sym typeface="Arial Narrow"/>
              </a:rPr>
              <a:t>Ong </a:t>
            </a:r>
            <a:r>
              <a:rPr lang="en-US" sz="4800" dirty="0" err="1">
                <a:solidFill>
                  <a:srgbClr val="253957"/>
                </a:solidFill>
                <a:sym typeface="Arial Narrow"/>
              </a:rPr>
              <a:t>choi</a:t>
            </a:r>
            <a:r>
              <a:rPr lang="en-US" sz="4800" dirty="0">
                <a:solidFill>
                  <a:srgbClr val="253957"/>
                </a:solidFill>
                <a:sym typeface="Arial Narrow"/>
              </a:rPr>
              <a:t> is a leafy green like spinach, chard, or collard greens</a:t>
            </a:r>
          </a:p>
        </p:txBody>
      </p:sp>
    </p:spTree>
    <p:extLst>
      <p:ext uri="{BB962C8B-B14F-4D97-AF65-F5344CB8AC3E}">
        <p14:creationId xmlns:p14="http://schemas.microsoft.com/office/powerpoint/2010/main" val="313791167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19415871"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GB" sz="4000" b="1" cap="all" dirty="0">
                <a:solidFill>
                  <a:srgbClr val="253957"/>
                </a:solidFill>
                <a:sym typeface="Arial Narrow"/>
              </a:rPr>
              <a:t>Multi-Sense Skip-gram: </a:t>
            </a:r>
            <a:r>
              <a:rPr lang="en-GB" sz="4000" b="1" cap="all" dirty="0" err="1">
                <a:solidFill>
                  <a:srgbClr val="253957"/>
                </a:solidFill>
                <a:sym typeface="Arial Narrow"/>
              </a:rPr>
              <a:t>Neelakantan</a:t>
            </a:r>
            <a:r>
              <a:rPr lang="en-GB" sz="4000" b="1" cap="all" dirty="0">
                <a:solidFill>
                  <a:srgbClr val="253957"/>
                </a:solidFill>
                <a:sym typeface="Arial Narrow"/>
              </a:rPr>
              <a:t> et al. (2015) </a:t>
            </a:r>
            <a:endParaRPr lang="ru-RU" sz="4000" b="1" cap="all" dirty="0">
              <a:solidFill>
                <a:srgbClr val="253957"/>
              </a:solidFill>
              <a:sym typeface="Arial Narrow"/>
            </a:endParaRPr>
          </a:p>
          <a:p>
            <a:pPr lvl="0" algn="l">
              <a:defRPr sz="7000" b="1" cap="all">
                <a:solidFill>
                  <a:srgbClr val="253957"/>
                </a:solidFill>
                <a:latin typeface="+mn-lt"/>
                <a:ea typeface="+mn-ea"/>
                <a:cs typeface="+mn-cs"/>
                <a:sym typeface="Arial Narrow"/>
              </a:defRPr>
            </a:pPr>
            <a:r>
              <a:rPr lang="it-IT" sz="4000" b="1" cap="all" dirty="0">
                <a:solidFill>
                  <a:srgbClr val="253957"/>
                </a:solidFill>
                <a:sym typeface="Arial Narrow"/>
              </a:rPr>
              <a:t>Non-Parametric Multi-Sense Skip-gram: Neelakantan et al. (2015)</a:t>
            </a:r>
            <a:endParaRPr lang="ru-RU" sz="4000" b="1" cap="all" dirty="0">
              <a:solidFill>
                <a:srgbClr val="253957"/>
              </a:solidFill>
              <a:sym typeface="Arial Narrow"/>
            </a:endParaRPr>
          </a:p>
          <a:p>
            <a:pPr lvl="0" algn="l">
              <a:defRPr sz="7000" b="1" cap="all">
                <a:solidFill>
                  <a:srgbClr val="253957"/>
                </a:solidFill>
                <a:latin typeface="+mn-lt"/>
                <a:ea typeface="+mn-ea"/>
                <a:cs typeface="+mn-cs"/>
                <a:sym typeface="Arial Narrow"/>
              </a:defRPr>
            </a:pPr>
            <a:r>
              <a:rPr lang="it-IT" sz="4000" b="1" cap="all" dirty="0">
                <a:solidFill>
                  <a:srgbClr val="253957"/>
                </a:solidFill>
                <a:sym typeface="Arial Narrow"/>
              </a:rPr>
              <a:t> </a:t>
            </a:r>
            <a:endParaRPr kumimoji="0" sz="4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6" name="Рисунок 5"/>
          <p:cNvPicPr>
            <a:picLocks noChangeAspect="1"/>
          </p:cNvPicPr>
          <p:nvPr/>
        </p:nvPicPr>
        <p:blipFill>
          <a:blip r:embed="rId4">
            <a:lum/>
            <a:alphaModFix/>
          </a:blip>
          <a:srcRect/>
          <a:stretch>
            <a:fillRect/>
          </a:stretch>
        </p:blipFill>
        <p:spPr>
          <a:xfrm>
            <a:off x="4839736" y="5201816"/>
            <a:ext cx="13105456" cy="6432532"/>
          </a:xfrm>
          <a:prstGeom prst="rect">
            <a:avLst/>
          </a:prstGeom>
          <a:noFill/>
          <a:ln>
            <a:noFill/>
          </a:ln>
        </p:spPr>
      </p:pic>
      <p:sp>
        <p:nvSpPr>
          <p:cNvPr id="2" name="Прямоугольник 1"/>
          <p:cNvSpPr/>
          <p:nvPr/>
        </p:nvSpPr>
        <p:spPr>
          <a:xfrm>
            <a:off x="4839736" y="12082742"/>
            <a:ext cx="12192000" cy="1631216"/>
          </a:xfrm>
          <a:prstGeom prst="rect">
            <a:avLst/>
          </a:prstGeom>
        </p:spPr>
        <p:txBody>
          <a:bodyPr>
            <a:spAutoFit/>
          </a:bodyPr>
          <a:lstStyle/>
          <a:p>
            <a:r>
              <a:rPr lang="en-US" dirty="0"/>
              <a:t>Nearest Neighbors of the word </a:t>
            </a:r>
            <a:r>
              <a:rPr lang="en-US" dirty="0">
                <a:solidFill>
                  <a:srgbClr val="FF0000"/>
                </a:solidFill>
              </a:rPr>
              <a:t>plant</a:t>
            </a:r>
            <a:r>
              <a:rPr lang="en-US" dirty="0"/>
              <a:t> for different models:</a:t>
            </a:r>
          </a:p>
        </p:txBody>
      </p:sp>
    </p:spTree>
    <p:extLst>
      <p:ext uri="{BB962C8B-B14F-4D97-AF65-F5344CB8AC3E}">
        <p14:creationId xmlns:p14="http://schemas.microsoft.com/office/powerpoint/2010/main" val="1150347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raw.githubusercontent.com/uhh-lt/sensegram/master/docs/tabl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253" y="2996517"/>
            <a:ext cx="13393488" cy="8705767"/>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err="1">
                <a:solidFill>
                  <a:srgbClr val="253957"/>
                </a:solidFill>
                <a:sym typeface="Arial Narrow"/>
              </a:rPr>
              <a:t>Sensegram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3" name="Прямоугольник 2"/>
          <p:cNvSpPr/>
          <p:nvPr/>
        </p:nvSpPr>
        <p:spPr>
          <a:xfrm>
            <a:off x="6889910" y="12448211"/>
            <a:ext cx="10363735" cy="861774"/>
          </a:xfrm>
          <a:prstGeom prst="rect">
            <a:avLst/>
          </a:prstGeom>
        </p:spPr>
        <p:txBody>
          <a:bodyPr wrap="none">
            <a:spAutoFit/>
          </a:bodyPr>
          <a:lstStyle/>
          <a:p>
            <a:r>
              <a:rPr lang="en-GB" dirty="0">
                <a:hlinkClick r:id="rId5"/>
              </a:rPr>
              <a:t>https://github.com/uhh-lt/sensegram</a:t>
            </a:r>
            <a:endParaRPr lang="ru-RU" dirty="0"/>
          </a:p>
        </p:txBody>
      </p:sp>
    </p:spTree>
    <p:extLst>
      <p:ext uri="{BB962C8B-B14F-4D97-AF65-F5344CB8AC3E}">
        <p14:creationId xmlns:p14="http://schemas.microsoft.com/office/powerpoint/2010/main" val="49768605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7" name="Рисунок 6"/>
          <p:cNvPicPr>
            <a:picLocks noChangeAspect="1"/>
          </p:cNvPicPr>
          <p:nvPr/>
        </p:nvPicPr>
        <p:blipFill>
          <a:blip r:embed="rId4">
            <a:lum/>
            <a:alphaModFix/>
          </a:blip>
          <a:srcRect/>
          <a:stretch>
            <a:fillRect/>
          </a:stretch>
        </p:blipFill>
        <p:spPr>
          <a:xfrm>
            <a:off x="8591600" y="2675518"/>
            <a:ext cx="8979915" cy="10741556"/>
          </a:xfrm>
          <a:prstGeom prst="rect">
            <a:avLst/>
          </a:prstGeom>
          <a:noFill/>
          <a:ln>
            <a:noFill/>
          </a:ln>
        </p:spPr>
      </p:pic>
    </p:spTree>
    <p:extLst>
      <p:ext uri="{BB962C8B-B14F-4D97-AF65-F5344CB8AC3E}">
        <p14:creationId xmlns:p14="http://schemas.microsoft.com/office/powerpoint/2010/main" val="201701218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p:cNvPicPr>
            <a:picLocks noChangeAspect="1"/>
          </p:cNvPicPr>
          <p:nvPr/>
        </p:nvPicPr>
        <p:blipFill>
          <a:blip r:embed="rId4">
            <a:lum/>
            <a:alphaModFix/>
          </a:blip>
          <a:srcRect/>
          <a:stretch>
            <a:fillRect/>
          </a:stretch>
        </p:blipFill>
        <p:spPr>
          <a:xfrm>
            <a:off x="7943528" y="2476719"/>
            <a:ext cx="12601400" cy="10491289"/>
          </a:xfrm>
          <a:prstGeom prst="rect">
            <a:avLst/>
          </a:prstGeom>
          <a:noFill/>
          <a:ln>
            <a:noFill/>
          </a:ln>
        </p:spPr>
      </p:pic>
    </p:spTree>
    <p:extLst>
      <p:ext uri="{BB962C8B-B14F-4D97-AF65-F5344CB8AC3E}">
        <p14:creationId xmlns:p14="http://schemas.microsoft.com/office/powerpoint/2010/main" val="1062481623"/>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9" name="Рисунок 8"/>
          <p:cNvPicPr>
            <a:picLocks noChangeAspect="1"/>
          </p:cNvPicPr>
          <p:nvPr/>
        </p:nvPicPr>
        <p:blipFill>
          <a:blip r:embed="rId4">
            <a:lum/>
            <a:alphaModFix/>
          </a:blip>
          <a:srcRect/>
          <a:stretch>
            <a:fillRect/>
          </a:stretch>
        </p:blipFill>
        <p:spPr>
          <a:xfrm>
            <a:off x="7007424" y="2840081"/>
            <a:ext cx="10864810" cy="9764565"/>
          </a:xfrm>
          <a:prstGeom prst="rect">
            <a:avLst/>
          </a:prstGeom>
          <a:noFill/>
          <a:ln>
            <a:noFill/>
          </a:ln>
        </p:spPr>
      </p:pic>
    </p:spTree>
    <p:extLst>
      <p:ext uri="{BB962C8B-B14F-4D97-AF65-F5344CB8AC3E}">
        <p14:creationId xmlns:p14="http://schemas.microsoft.com/office/powerpoint/2010/main" val="336022169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19415871"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600" b="1" cap="all" dirty="0" err="1">
                <a:solidFill>
                  <a:srgbClr val="253957"/>
                </a:solidFill>
                <a:sym typeface="Arial Narrow"/>
              </a:rPr>
              <a:t>SenseGram</a:t>
            </a:r>
            <a:r>
              <a:rPr lang="en-US" sz="6600" b="1" cap="all" dirty="0">
                <a:solidFill>
                  <a:srgbClr val="253957"/>
                </a:solidFill>
                <a:sym typeface="Arial Narrow"/>
              </a:rPr>
              <a:t>: word sense disambiguation</a:t>
            </a:r>
            <a:endParaRPr kumimoji="0" sz="4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670720" y="4403288"/>
            <a:ext cx="18434048" cy="4708981"/>
          </a:xfrm>
          <a:prstGeom prst="rect">
            <a:avLst/>
          </a:prstGeom>
        </p:spPr>
        <p:txBody>
          <a:bodyPr wrap="square">
            <a:spAutoFit/>
          </a:bodyPr>
          <a:lstStyle/>
          <a:p>
            <a:pPr marL="685800" lvl="0" indent="-685800" algn="l">
              <a:buSzPct val="45000"/>
              <a:buFont typeface="Arial" panose="020B0604020202020204" pitchFamily="34" charset="0"/>
              <a:buChar char="•"/>
            </a:pPr>
            <a:r>
              <a:rPr lang="en-US" dirty="0">
                <a:solidFill>
                  <a:srgbClr val="FF0000"/>
                </a:solidFill>
              </a:rPr>
              <a:t>Step 1: Context extraction</a:t>
            </a:r>
            <a:r>
              <a:rPr lang="en-US" dirty="0"/>
              <a:t> – use context words around the target word</a:t>
            </a:r>
          </a:p>
          <a:p>
            <a:pPr marL="685800" lvl="0" indent="-685800" algn="l">
              <a:buSzPct val="45000"/>
              <a:buFont typeface="Arial" panose="020B0604020202020204" pitchFamily="34" charset="0"/>
              <a:buChar char="•"/>
            </a:pPr>
            <a:r>
              <a:rPr lang="en-US" dirty="0">
                <a:solidFill>
                  <a:srgbClr val="FF0000"/>
                </a:solidFill>
              </a:rPr>
              <a:t>Step 2: Context filtering</a:t>
            </a:r>
            <a:r>
              <a:rPr lang="en-US" dirty="0"/>
              <a:t> – based on context word's relevance for disambiguation</a:t>
            </a:r>
          </a:p>
          <a:p>
            <a:pPr marL="685800" lvl="0" indent="-685800" algn="l">
              <a:buSzPct val="45000"/>
              <a:buFont typeface="Arial" panose="020B0604020202020204" pitchFamily="34" charset="0"/>
              <a:buChar char="•"/>
            </a:pPr>
            <a:r>
              <a:rPr lang="en-US" dirty="0">
                <a:solidFill>
                  <a:srgbClr val="FF0000"/>
                </a:solidFill>
              </a:rPr>
              <a:t>Step 3: Sense choice in context </a:t>
            </a:r>
            <a:r>
              <a:rPr lang="en-US" dirty="0"/>
              <a:t>– </a:t>
            </a:r>
            <a:r>
              <a:rPr lang="en-US" dirty="0" err="1"/>
              <a:t>maximise</a:t>
            </a:r>
            <a:r>
              <a:rPr lang="en-US" dirty="0"/>
              <a:t> similarity between a context vector and a sense vector</a:t>
            </a:r>
          </a:p>
        </p:txBody>
      </p:sp>
    </p:spTree>
    <p:extLst>
      <p:ext uri="{BB962C8B-B14F-4D97-AF65-F5344CB8AC3E}">
        <p14:creationId xmlns:p14="http://schemas.microsoft.com/office/powerpoint/2010/main" val="156348470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19415871"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600" b="1" cap="all" dirty="0" err="1">
                <a:solidFill>
                  <a:srgbClr val="253957"/>
                </a:solidFill>
                <a:sym typeface="Arial Narrow"/>
              </a:rPr>
              <a:t>SenseGram</a:t>
            </a:r>
            <a:r>
              <a:rPr lang="en-US" sz="6600" b="1" cap="all" dirty="0">
                <a:solidFill>
                  <a:srgbClr val="253957"/>
                </a:solidFill>
                <a:sym typeface="Arial Narrow"/>
              </a:rPr>
              <a:t>: word sense disambiguation</a:t>
            </a:r>
            <a:endParaRPr kumimoji="0" sz="4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7" name="Рисунок 6"/>
          <p:cNvPicPr>
            <a:picLocks noChangeAspect="1"/>
          </p:cNvPicPr>
          <p:nvPr/>
        </p:nvPicPr>
        <p:blipFill>
          <a:blip r:embed="rId4">
            <a:lum/>
            <a:alphaModFix/>
          </a:blip>
          <a:srcRect/>
          <a:stretch>
            <a:fillRect/>
          </a:stretch>
        </p:blipFill>
        <p:spPr>
          <a:xfrm>
            <a:off x="3983088" y="4383094"/>
            <a:ext cx="11350647" cy="8621591"/>
          </a:xfrm>
          <a:prstGeom prst="rect">
            <a:avLst/>
          </a:prstGeom>
          <a:noFill/>
          <a:ln>
            <a:noFill/>
          </a:ln>
        </p:spPr>
      </p:pic>
    </p:spTree>
    <p:extLst>
      <p:ext uri="{BB962C8B-B14F-4D97-AF65-F5344CB8AC3E}">
        <p14:creationId xmlns:p14="http://schemas.microsoft.com/office/powerpoint/2010/main" val="759417675"/>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1065" y="2542226"/>
            <a:ext cx="19415871" cy="1508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lvl="0" algn="l">
              <a:defRPr sz="7000" b="1" cap="all">
                <a:solidFill>
                  <a:srgbClr val="253957"/>
                </a:solidFill>
                <a:latin typeface="+mn-lt"/>
                <a:ea typeface="+mn-ea"/>
                <a:cs typeface="+mn-cs"/>
                <a:sym typeface="Arial Narrow"/>
              </a:defRPr>
            </a:pPr>
            <a:r>
              <a:rPr lang="en-US" sz="6600" b="1" cap="all" dirty="0">
                <a:solidFill>
                  <a:srgbClr val="253957"/>
                </a:solidFill>
                <a:sym typeface="Arial Narrow"/>
              </a:rPr>
              <a:t>Possible application: humor detection</a:t>
            </a:r>
            <a:endParaRPr kumimoji="0" sz="4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Рисунок 7"/>
          <p:cNvPicPr>
            <a:picLocks noChangeAspect="1"/>
          </p:cNvPicPr>
          <p:nvPr/>
        </p:nvPicPr>
        <p:blipFill>
          <a:blip r:embed="rId4">
            <a:lum/>
            <a:alphaModFix/>
          </a:blip>
          <a:srcRect/>
          <a:stretch>
            <a:fillRect/>
          </a:stretch>
        </p:blipFill>
        <p:spPr>
          <a:xfrm>
            <a:off x="4919192" y="4051176"/>
            <a:ext cx="10153128" cy="9476032"/>
          </a:xfrm>
          <a:prstGeom prst="rect">
            <a:avLst/>
          </a:prstGeom>
          <a:noFill/>
          <a:ln>
            <a:noFill/>
          </a:ln>
        </p:spPr>
      </p:pic>
    </p:spTree>
    <p:extLst>
      <p:ext uri="{BB962C8B-B14F-4D97-AF65-F5344CB8AC3E}">
        <p14:creationId xmlns:p14="http://schemas.microsoft.com/office/powerpoint/2010/main" val="3220905016"/>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История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2902968" y="4616037"/>
            <a:ext cx="18218024" cy="7597867"/>
          </a:xfrm>
          <a:prstGeom prst="rect">
            <a:avLst/>
          </a:prstGeom>
        </p:spPr>
      </p:pic>
    </p:spTree>
    <p:extLst>
      <p:ext uri="{BB962C8B-B14F-4D97-AF65-F5344CB8AC3E}">
        <p14:creationId xmlns:p14="http://schemas.microsoft.com/office/powerpoint/2010/main" val="144928728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История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3554" name="Picture 2" descr="https://ruder.io/content/images/size/w2000/2017/10/semantic_chan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872" y="4767867"/>
            <a:ext cx="21174327" cy="685248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68"/>
          <p:cNvSpPr/>
          <p:nvPr/>
        </p:nvSpPr>
        <p:spPr>
          <a:xfrm>
            <a:off x="7151440" y="12262776"/>
            <a:ext cx="8002986" cy="56457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nchor="ctr">
            <a:spAutoFit/>
          </a:bodyPr>
          <a:lstStyle>
            <a:lvl1pPr>
              <a:defRPr sz="2400"/>
            </a:lvl1pPr>
          </a:lstStyle>
          <a:p>
            <a:r>
              <a:rPr lang="en-US" sz="3200" dirty="0">
                <a:latin typeface="+mn-lt"/>
              </a:rPr>
              <a:t>~30 million books, 1850-1990, Google Books data</a:t>
            </a:r>
          </a:p>
        </p:txBody>
      </p:sp>
    </p:spTree>
    <p:extLst>
      <p:ext uri="{BB962C8B-B14F-4D97-AF65-F5344CB8AC3E}">
        <p14:creationId xmlns:p14="http://schemas.microsoft.com/office/powerpoint/2010/main" val="33720340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Water spinach</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8" name="Content Placeholder 4"/>
          <p:cNvPicPr>
            <a:picLocks noChangeAspect="1"/>
          </p:cNvPicPr>
          <p:nvPr/>
        </p:nvPicPr>
        <p:blipFill>
          <a:blip r:embed="rId4">
            <a:lum/>
            <a:alphaModFix/>
          </a:blip>
          <a:srcRect/>
          <a:stretch>
            <a:fillRect/>
          </a:stretch>
        </p:blipFill>
        <p:spPr>
          <a:xfrm>
            <a:off x="6647384" y="3689648"/>
            <a:ext cx="11377264" cy="9456174"/>
          </a:xfrm>
          <a:prstGeom prst="rect">
            <a:avLst/>
          </a:prstGeom>
          <a:noFill/>
          <a:ln>
            <a:noFill/>
          </a:ln>
        </p:spPr>
      </p:pic>
    </p:spTree>
    <p:extLst>
      <p:ext uri="{BB962C8B-B14F-4D97-AF65-F5344CB8AC3E}">
        <p14:creationId xmlns:p14="http://schemas.microsoft.com/office/powerpoint/2010/main" val="1287541034"/>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err="1">
                <a:solidFill>
                  <a:srgbClr val="253957"/>
                </a:solidFill>
                <a:sym typeface="Arial Narrow"/>
              </a:rPr>
              <a:t>Embeddings</a:t>
            </a:r>
            <a:r>
              <a:rPr lang="en-GB" sz="7200" b="1" cap="all" dirty="0">
                <a:solidFill>
                  <a:srgbClr val="253957"/>
                </a:solidFill>
                <a:sym typeface="Arial Narrow"/>
              </a:rPr>
              <a:t> and bias</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10413107"/>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Bolukbasi, </a:t>
            </a:r>
            <a:r>
              <a:rPr lang="en-US" sz="4400" dirty="0" err="1">
                <a:solidFill>
                  <a:srgbClr val="253957"/>
                </a:solidFill>
                <a:sym typeface="Arial Narrow"/>
              </a:rPr>
              <a:t>Tolga</a:t>
            </a:r>
            <a:r>
              <a:rPr lang="en-US" sz="4400" dirty="0">
                <a:solidFill>
                  <a:srgbClr val="253957"/>
                </a:solidFill>
                <a:sym typeface="Arial Narrow"/>
              </a:rPr>
              <a:t>, Kai-Wei Chang, James Y. Zou, </a:t>
            </a:r>
            <a:r>
              <a:rPr lang="en-US" sz="4400" dirty="0" err="1">
                <a:solidFill>
                  <a:srgbClr val="253957"/>
                </a:solidFill>
                <a:sym typeface="Arial Narrow"/>
              </a:rPr>
              <a:t>Venkatesh</a:t>
            </a:r>
            <a:r>
              <a:rPr lang="en-US" sz="4400" dirty="0">
                <a:solidFill>
                  <a:srgbClr val="253957"/>
                </a:solidFill>
                <a:sym typeface="Arial Narrow"/>
              </a:rPr>
              <a:t> </a:t>
            </a:r>
            <a:r>
              <a:rPr lang="en-US" sz="4400" dirty="0" err="1">
                <a:solidFill>
                  <a:srgbClr val="253957"/>
                </a:solidFill>
                <a:sym typeface="Arial Narrow"/>
              </a:rPr>
              <a:t>Saligrama</a:t>
            </a:r>
            <a:r>
              <a:rPr lang="en-US" sz="4400" dirty="0">
                <a:solidFill>
                  <a:srgbClr val="253957"/>
                </a:solidFill>
                <a:sym typeface="Arial Narrow"/>
              </a:rPr>
              <a:t>, and Adam T. </a:t>
            </a:r>
            <a:r>
              <a:rPr lang="en-US" sz="4400" dirty="0" err="1">
                <a:solidFill>
                  <a:srgbClr val="253957"/>
                </a:solidFill>
                <a:sym typeface="Arial Narrow"/>
              </a:rPr>
              <a:t>Kalai</a:t>
            </a:r>
            <a:r>
              <a:rPr lang="en-US" sz="4400" dirty="0">
                <a:solidFill>
                  <a:srgbClr val="253957"/>
                </a:solidFill>
                <a:sym typeface="Arial Narrow"/>
              </a:rPr>
              <a:t>. "Man is to computer programmer as woman is to homemaker? </a:t>
            </a:r>
            <a:r>
              <a:rPr lang="en-US" sz="4400" dirty="0" err="1">
                <a:solidFill>
                  <a:srgbClr val="253957"/>
                </a:solidFill>
                <a:sym typeface="Arial Narrow"/>
              </a:rPr>
              <a:t>Debiasing</a:t>
            </a:r>
            <a:r>
              <a:rPr lang="en-US" sz="4400" dirty="0">
                <a:solidFill>
                  <a:srgbClr val="253957"/>
                </a:solidFill>
                <a:sym typeface="Arial Narrow"/>
              </a:rPr>
              <a:t> word </a:t>
            </a:r>
            <a:r>
              <a:rPr lang="en-US" sz="4400" dirty="0" err="1">
                <a:solidFill>
                  <a:srgbClr val="253957"/>
                </a:solidFill>
                <a:sym typeface="Arial Narrow"/>
              </a:rPr>
              <a:t>embeddings</a:t>
            </a:r>
            <a:r>
              <a:rPr lang="en-US" sz="4400" dirty="0">
                <a:solidFill>
                  <a:srgbClr val="253957"/>
                </a:solidFill>
                <a:sym typeface="Arial Narrow"/>
              </a:rPr>
              <a:t>." In Advances in Neural Information Processing Systems, pp. 4349-4357. 2016.</a:t>
            </a:r>
          </a:p>
          <a:p>
            <a:pPr algn="l">
              <a:spcBef>
                <a:spcPts val="2800"/>
              </a:spcBef>
              <a:buSzPct val="100000"/>
              <a:defRPr sz="2800">
                <a:solidFill>
                  <a:srgbClr val="253957"/>
                </a:solidFill>
                <a:latin typeface="+mn-lt"/>
                <a:ea typeface="+mn-ea"/>
                <a:cs typeface="+mn-cs"/>
                <a:sym typeface="Arial Narrow"/>
              </a:defRPr>
            </a:pPr>
            <a:r>
              <a:rPr lang="en-US" sz="4400" b="1" dirty="0">
                <a:solidFill>
                  <a:srgbClr val="253957"/>
                </a:solidFill>
                <a:sym typeface="Arial Narrow"/>
              </a:rPr>
              <a:t>Ask</a:t>
            </a:r>
            <a:r>
              <a:rPr lang="en-US" sz="4400" dirty="0">
                <a:solidFill>
                  <a:srgbClr val="253957"/>
                </a:solidFill>
                <a:sym typeface="Arial Narrow"/>
              </a:rPr>
              <a:t> “Paris : France | Tokyo : x” </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x = Japan</a:t>
            </a:r>
          </a:p>
          <a:p>
            <a:pPr algn="l">
              <a:spcBef>
                <a:spcPts val="2800"/>
              </a:spcBef>
              <a:buSzPct val="100000"/>
              <a:defRPr sz="2800">
                <a:solidFill>
                  <a:srgbClr val="253957"/>
                </a:solidFill>
                <a:latin typeface="+mn-lt"/>
                <a:ea typeface="+mn-ea"/>
                <a:cs typeface="+mn-cs"/>
                <a:sym typeface="Arial Narrow"/>
              </a:defRPr>
            </a:pPr>
            <a:r>
              <a:rPr lang="en-US" sz="4400" b="1" dirty="0">
                <a:solidFill>
                  <a:srgbClr val="253957"/>
                </a:solidFill>
                <a:sym typeface="Arial Narrow"/>
              </a:rPr>
              <a:t>Ask</a:t>
            </a:r>
            <a:r>
              <a:rPr lang="en-US" sz="4400" dirty="0">
                <a:solidFill>
                  <a:srgbClr val="253957"/>
                </a:solidFill>
                <a:sym typeface="Arial Narrow"/>
              </a:rPr>
              <a:t> “father : doctor | mother : x” </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x = nurse</a:t>
            </a:r>
          </a:p>
          <a:p>
            <a:pPr algn="l">
              <a:spcBef>
                <a:spcPts val="2800"/>
              </a:spcBef>
              <a:buSzPct val="100000"/>
              <a:defRPr sz="2800">
                <a:solidFill>
                  <a:srgbClr val="253957"/>
                </a:solidFill>
                <a:latin typeface="+mn-lt"/>
                <a:ea typeface="+mn-ea"/>
                <a:cs typeface="+mn-cs"/>
                <a:sym typeface="Arial Narrow"/>
              </a:defRPr>
            </a:pPr>
            <a:r>
              <a:rPr lang="en-US" sz="4400" b="1" dirty="0">
                <a:solidFill>
                  <a:srgbClr val="253957"/>
                </a:solidFill>
                <a:sym typeface="Arial Narrow"/>
              </a:rPr>
              <a:t>Ask</a:t>
            </a:r>
            <a:r>
              <a:rPr lang="en-US" sz="4400" dirty="0">
                <a:solidFill>
                  <a:srgbClr val="253957"/>
                </a:solidFill>
                <a:sym typeface="Arial Narrow"/>
              </a:rPr>
              <a:t> “man : computer programmer | woman : x” </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x = homemaker</a:t>
            </a:r>
          </a:p>
          <a:p>
            <a:pPr algn="l">
              <a:spcBef>
                <a:spcPts val="2800"/>
              </a:spcBef>
              <a:buSzPct val="100000"/>
              <a:defRPr sz="2800">
                <a:solidFill>
                  <a:srgbClr val="253957"/>
                </a:solidFill>
                <a:latin typeface="+mn-lt"/>
                <a:ea typeface="+mn-ea"/>
                <a:cs typeface="+mn-cs"/>
                <a:sym typeface="Arial Narrow"/>
              </a:defRPr>
            </a:pPr>
            <a:endParaRPr lang="en-US" sz="4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4400" dirty="0">
              <a:solidFill>
                <a:srgbClr val="253957"/>
              </a:solidFill>
              <a:sym typeface="Arial Narrow"/>
            </a:endParaRPr>
          </a:p>
        </p:txBody>
      </p:sp>
    </p:spTree>
    <p:extLst>
      <p:ext uri="{BB962C8B-B14F-4D97-AF65-F5344CB8AC3E}">
        <p14:creationId xmlns:p14="http://schemas.microsoft.com/office/powerpoint/2010/main" val="141033444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err="1">
                <a:solidFill>
                  <a:srgbClr val="253957"/>
                </a:solidFill>
                <a:sym typeface="Arial Narrow"/>
              </a:rPr>
              <a:t>Embeddings</a:t>
            </a:r>
            <a:r>
              <a:rPr lang="en-GB" sz="7200" b="1" cap="all" dirty="0">
                <a:solidFill>
                  <a:srgbClr val="253957"/>
                </a:solidFill>
                <a:sym typeface="Arial Narrow"/>
              </a:rPr>
              <a:t> and bias</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5909310"/>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4400" dirty="0" err="1">
                <a:solidFill>
                  <a:srgbClr val="253957"/>
                </a:solidFill>
                <a:sym typeface="Arial Narrow"/>
              </a:rPr>
              <a:t>Caliskan</a:t>
            </a:r>
            <a:r>
              <a:rPr lang="en-US" sz="4400" dirty="0">
                <a:solidFill>
                  <a:srgbClr val="253957"/>
                </a:solidFill>
                <a:sym typeface="Arial Narrow"/>
              </a:rPr>
              <a:t>, Aylin, Joanna J. </a:t>
            </a:r>
            <a:r>
              <a:rPr lang="en-US" sz="4400" dirty="0" err="1">
                <a:solidFill>
                  <a:srgbClr val="253957"/>
                </a:solidFill>
                <a:sym typeface="Arial Narrow"/>
              </a:rPr>
              <a:t>Bruson</a:t>
            </a:r>
            <a:r>
              <a:rPr lang="en-US" sz="4400" dirty="0">
                <a:solidFill>
                  <a:srgbClr val="253957"/>
                </a:solidFill>
                <a:sym typeface="Arial Narrow"/>
              </a:rPr>
              <a:t> and Arvind Narayanan. 2017. Semantics derived automatically from language corpora contain human-like biases. Science 356:6334, 183-186.</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Векторы </a:t>
            </a:r>
            <a:r>
              <a:rPr lang="ru-RU" sz="4400" dirty="0" err="1">
                <a:solidFill>
                  <a:srgbClr val="253957"/>
                </a:solidFill>
                <a:sym typeface="Arial Narrow"/>
              </a:rPr>
              <a:t>GloVe</a:t>
            </a:r>
            <a:r>
              <a:rPr lang="ru-RU" sz="4400" dirty="0">
                <a:solidFill>
                  <a:srgbClr val="253957"/>
                </a:solidFill>
                <a:sym typeface="Arial Narrow"/>
              </a:rPr>
              <a:t>  для афро-американских имен (</a:t>
            </a:r>
            <a:r>
              <a:rPr lang="en-US" sz="4400" dirty="0">
                <a:solidFill>
                  <a:srgbClr val="253957"/>
                </a:solidFill>
                <a:sym typeface="Arial Narrow"/>
              </a:rPr>
              <a:t>Leroy, Shaniqua</a:t>
            </a:r>
            <a:r>
              <a:rPr lang="ru-RU" sz="4400" dirty="0">
                <a:solidFill>
                  <a:srgbClr val="253957"/>
                </a:solidFill>
                <a:sym typeface="Arial Narrow"/>
              </a:rPr>
              <a:t>) имели большую косинусную близость с неприятными словами (</a:t>
            </a:r>
            <a:r>
              <a:rPr lang="en-GB" sz="4400" dirty="0">
                <a:solidFill>
                  <a:srgbClr val="253957"/>
                </a:solidFill>
                <a:sym typeface="Arial Narrow"/>
              </a:rPr>
              <a:t>abuse, stink, ugly</a:t>
            </a:r>
            <a:r>
              <a:rPr lang="ru-RU" sz="4400" dirty="0">
                <a:solidFill>
                  <a:srgbClr val="253957"/>
                </a:solidFill>
                <a:sym typeface="Arial Narrow"/>
              </a:rPr>
              <a:t>). </a:t>
            </a:r>
          </a:p>
          <a:p>
            <a:pPr marL="571500" indent="-5715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400" dirty="0">
                <a:solidFill>
                  <a:srgbClr val="253957"/>
                </a:solidFill>
                <a:sym typeface="Arial Narrow"/>
              </a:rPr>
              <a:t>Векторы </a:t>
            </a:r>
            <a:r>
              <a:rPr lang="ru-RU" sz="4400" dirty="0" err="1">
                <a:solidFill>
                  <a:srgbClr val="253957"/>
                </a:solidFill>
                <a:sym typeface="Arial Narrow"/>
              </a:rPr>
              <a:t>GloVe</a:t>
            </a:r>
            <a:r>
              <a:rPr lang="ru-RU" sz="4400" dirty="0">
                <a:solidFill>
                  <a:srgbClr val="253957"/>
                </a:solidFill>
                <a:sym typeface="Arial Narrow"/>
              </a:rPr>
              <a:t>  для европейско-американских имен (</a:t>
            </a:r>
            <a:r>
              <a:rPr lang="en-US" sz="4400" dirty="0">
                <a:solidFill>
                  <a:srgbClr val="253957"/>
                </a:solidFill>
                <a:sym typeface="Arial Narrow"/>
              </a:rPr>
              <a:t>Brad, Greg, Courtney</a:t>
            </a:r>
            <a:r>
              <a:rPr lang="ru-RU" sz="4400" dirty="0">
                <a:solidFill>
                  <a:srgbClr val="253957"/>
                </a:solidFill>
                <a:sym typeface="Arial Narrow"/>
              </a:rPr>
              <a:t>) имели большую косинусную близость с приятными словами (</a:t>
            </a:r>
            <a:r>
              <a:rPr lang="en-GB" sz="4400" dirty="0">
                <a:solidFill>
                  <a:srgbClr val="253957"/>
                </a:solidFill>
                <a:sym typeface="Arial Narrow"/>
              </a:rPr>
              <a:t>love, peace, miracle</a:t>
            </a:r>
            <a:r>
              <a:rPr lang="ru-RU" sz="4400" dirty="0">
                <a:solidFill>
                  <a:srgbClr val="253957"/>
                </a:solidFill>
                <a:sym typeface="Arial Narrow"/>
              </a:rPr>
              <a:t>)</a:t>
            </a:r>
          </a:p>
          <a:p>
            <a:pPr algn="l">
              <a:spcBef>
                <a:spcPts val="2800"/>
              </a:spcBef>
              <a:buSzPct val="100000"/>
              <a:defRPr sz="2800">
                <a:solidFill>
                  <a:srgbClr val="253957"/>
                </a:solidFill>
                <a:latin typeface="+mn-lt"/>
                <a:ea typeface="+mn-ea"/>
                <a:cs typeface="+mn-cs"/>
                <a:sym typeface="Arial Narrow"/>
              </a:defRPr>
            </a:pPr>
            <a:r>
              <a:rPr lang="ru-RU" sz="4400" b="1" dirty="0" err="1">
                <a:solidFill>
                  <a:srgbClr val="253957"/>
                </a:solidFill>
                <a:sym typeface="Arial Narrow"/>
              </a:rPr>
              <a:t>Эмбединги</a:t>
            </a:r>
            <a:r>
              <a:rPr lang="ru-RU" sz="4400" b="1" dirty="0">
                <a:solidFill>
                  <a:srgbClr val="253957"/>
                </a:solidFill>
                <a:sym typeface="Arial Narrow"/>
              </a:rPr>
              <a:t> отражают и воспроизводят всевозможные предрассудки</a:t>
            </a:r>
            <a:endParaRPr lang="en-US" sz="4400" b="1" dirty="0">
              <a:solidFill>
                <a:srgbClr val="253957"/>
              </a:solidFill>
              <a:sym typeface="Arial Narrow"/>
            </a:endParaRPr>
          </a:p>
        </p:txBody>
      </p:sp>
    </p:spTree>
    <p:extLst>
      <p:ext uri="{BB962C8B-B14F-4D97-AF65-F5344CB8AC3E}">
        <p14:creationId xmlns:p14="http://schemas.microsoft.com/office/powerpoint/2010/main" val="332986269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Лабораторная работа </a:t>
            </a:r>
            <a:r>
              <a:rPr lang="en-US" sz="7200" b="1" cap="all" dirty="0">
                <a:solidFill>
                  <a:srgbClr val="253957"/>
                </a:solidFill>
                <a:sym typeface="Arial Narrow"/>
              </a:rPr>
              <a:t>3</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Прямоугольник 7"/>
          <p:cNvSpPr/>
          <p:nvPr/>
        </p:nvSpPr>
        <p:spPr>
          <a:xfrm>
            <a:off x="1461370" y="4356346"/>
            <a:ext cx="21362350" cy="781752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Тематическое моделирование</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Объединиться в группы до 4 человек, собрать воедино </a:t>
            </a:r>
            <a:r>
              <a:rPr lang="ru-RU" sz="4800" dirty="0" err="1">
                <a:solidFill>
                  <a:srgbClr val="253957"/>
                </a:solidFill>
                <a:sym typeface="Arial Narrow"/>
              </a:rPr>
              <a:t>датасеты</a:t>
            </a:r>
            <a:r>
              <a:rPr lang="ru-RU" sz="4800" dirty="0">
                <a:solidFill>
                  <a:srgbClr val="253957"/>
                </a:solidFill>
                <a:sym typeface="Arial Narrow"/>
              </a:rPr>
              <a:t>. Можно (кому-то даже нужно)</a:t>
            </a:r>
            <a:r>
              <a:rPr lang="en-US" sz="4800" dirty="0">
                <a:solidFill>
                  <a:srgbClr val="253957"/>
                </a:solidFill>
                <a:sym typeface="Arial Narrow"/>
              </a:rPr>
              <a:t> </a:t>
            </a:r>
            <a:r>
              <a:rPr lang="ru-RU" sz="4800" dirty="0">
                <a:solidFill>
                  <a:srgbClr val="253957"/>
                </a:solidFill>
                <a:sym typeface="Arial Narrow"/>
              </a:rPr>
              <a:t>пересобрать новостной корпус (</a:t>
            </a:r>
            <a:r>
              <a:rPr lang="en-GB" sz="4800" dirty="0">
                <a:solidFill>
                  <a:srgbClr val="253957"/>
                </a:solidFill>
                <a:sym typeface="Arial Narrow"/>
                <a:hlinkClick r:id="rId4"/>
              </a:rPr>
              <a:t>https://github.com/TatianaShavrina/crawlers</a:t>
            </a:r>
            <a:r>
              <a:rPr lang="ru-RU" sz="4800" dirty="0">
                <a:solidFill>
                  <a:srgbClr val="253957"/>
                </a:solidFill>
                <a:sym typeface="Arial Narrow"/>
              </a:rPr>
              <a:t> скрипты для выкачивания данных).</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Натренировать несколько моделей </a:t>
            </a:r>
            <a:r>
              <a:rPr lang="en-US" sz="4800" dirty="0">
                <a:solidFill>
                  <a:srgbClr val="253957"/>
                </a:solidFill>
                <a:sym typeface="Arial Narrow"/>
              </a:rPr>
              <a:t>LDA</a:t>
            </a:r>
            <a:r>
              <a:rPr lang="ru-RU" sz="4800" dirty="0">
                <a:solidFill>
                  <a:srgbClr val="253957"/>
                </a:solidFill>
                <a:sym typeface="Arial Narrow"/>
              </a:rPr>
              <a:t> (с разным числом тем), выбрать лучшую с помощью когерентности (использовать </a:t>
            </a:r>
            <a:r>
              <a:rPr lang="ru-RU" sz="4800" dirty="0" err="1">
                <a:solidFill>
                  <a:srgbClr val="253957"/>
                </a:solidFill>
                <a:sym typeface="Arial Narrow"/>
              </a:rPr>
              <a:t>претренированный</a:t>
            </a:r>
            <a:r>
              <a:rPr lang="ru-RU" sz="4800" dirty="0">
                <a:solidFill>
                  <a:srgbClr val="253957"/>
                </a:solidFill>
                <a:sym typeface="Arial Narrow"/>
              </a:rPr>
              <a:t> </a:t>
            </a:r>
            <a:r>
              <a:rPr lang="en-US" sz="4800" dirty="0">
                <a:solidFill>
                  <a:srgbClr val="253957"/>
                </a:solidFill>
                <a:sym typeface="Arial Narrow"/>
              </a:rPr>
              <a:t>word2vec)</a:t>
            </a:r>
            <a:r>
              <a:rPr lang="ru-RU" sz="4800" dirty="0">
                <a:solidFill>
                  <a:srgbClr val="253957"/>
                </a:solidFill>
                <a:sym typeface="Arial Narrow"/>
              </a:rPr>
              <a:t>, с помощью </a:t>
            </a:r>
            <a:r>
              <a:rPr lang="en-US" sz="4800" dirty="0">
                <a:solidFill>
                  <a:srgbClr val="253957"/>
                </a:solidFill>
                <a:sym typeface="Arial Narrow"/>
              </a:rPr>
              <a:t>word2vec </a:t>
            </a:r>
            <a:r>
              <a:rPr lang="ru-RU" sz="4800" dirty="0">
                <a:solidFill>
                  <a:srgbClr val="253957"/>
                </a:solidFill>
                <a:sym typeface="Arial Narrow"/>
              </a:rPr>
              <a:t>найти соответствия между найденными темами и исходными тегами и категориями</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Проанализировать результаты</a:t>
            </a:r>
            <a:endParaRPr lang="en-US" sz="4800" dirty="0">
              <a:solidFill>
                <a:srgbClr val="253957"/>
              </a:solidFill>
              <a:sym typeface="Arial Narrow"/>
            </a:endParaRPr>
          </a:p>
        </p:txBody>
      </p:sp>
    </p:spTree>
    <p:extLst>
      <p:ext uri="{BB962C8B-B14F-4D97-AF65-F5344CB8AC3E}">
        <p14:creationId xmlns:p14="http://schemas.microsoft.com/office/powerpoint/2010/main" val="63947165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Изображение" descr="Изображение"/>
          <p:cNvPicPr>
            <a:picLocks noChangeAspect="1"/>
          </p:cNvPicPr>
          <p:nvPr/>
        </p:nvPicPr>
        <p:blipFill>
          <a:blip r:embed="rId2"/>
          <a:stretch>
            <a:fillRect/>
          </a:stretch>
        </p:blipFill>
        <p:spPr>
          <a:xfrm>
            <a:off x="10594075" y="4920064"/>
            <a:ext cx="3195850" cy="3090059"/>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16905</TotalTime>
  <Words>3044</Words>
  <Application>Microsoft Office PowerPoint</Application>
  <PresentationFormat>Произвольный</PresentationFormat>
  <Paragraphs>543</Paragraphs>
  <Slides>93</Slides>
  <Notes>90</Notes>
  <HiddenSlides>0</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93</vt:i4>
      </vt:variant>
    </vt:vector>
  </HeadingPairs>
  <TitlesOfParts>
    <vt:vector size="103" baseType="lpstr">
      <vt:lpstr>Arial</vt:lpstr>
      <vt:lpstr>Arial Narrow</vt:lpstr>
      <vt:lpstr>Cambria Math</vt:lpstr>
      <vt:lpstr>Consolas</vt:lpstr>
      <vt:lpstr>Helvetica</vt:lpstr>
      <vt:lpstr>Helvetica Light</vt:lpstr>
      <vt:lpstr>Helvetica Neue</vt:lpstr>
      <vt:lpstr>Liberation Sans</vt:lpstr>
      <vt:lpstr>Wingdings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Sergey</dc:creator>
  <cp:lastModifiedBy>Sergei Slashchinin</cp:lastModifiedBy>
  <cp:revision>386</cp:revision>
  <dcterms:modified xsi:type="dcterms:W3CDTF">2022-02-09T05:29:15Z</dcterms:modified>
</cp:coreProperties>
</file>